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17" r:id="rId3"/>
    <p:sldId id="325" r:id="rId4"/>
    <p:sldId id="265" r:id="rId5"/>
    <p:sldId id="326" r:id="rId6"/>
    <p:sldId id="259" r:id="rId7"/>
    <p:sldId id="335" r:id="rId8"/>
    <p:sldId id="262" r:id="rId9"/>
    <p:sldId id="315" r:id="rId10"/>
    <p:sldId id="288" r:id="rId11"/>
    <p:sldId id="277" r:id="rId12"/>
    <p:sldId id="290" r:id="rId13"/>
    <p:sldId id="263" r:id="rId14"/>
    <p:sldId id="266" r:id="rId15"/>
    <p:sldId id="291" r:id="rId16"/>
    <p:sldId id="332" r:id="rId17"/>
    <p:sldId id="318" r:id="rId18"/>
    <p:sldId id="330" r:id="rId19"/>
    <p:sldId id="338" r:id="rId20"/>
    <p:sldId id="296" r:id="rId21"/>
    <p:sldId id="270" r:id="rId22"/>
    <p:sldId id="272" r:id="rId23"/>
    <p:sldId id="316" r:id="rId24"/>
    <p:sldId id="274" r:id="rId25"/>
    <p:sldId id="295" r:id="rId26"/>
    <p:sldId id="280" r:id="rId27"/>
    <p:sldId id="307" r:id="rId28"/>
    <p:sldId id="302" r:id="rId29"/>
    <p:sldId id="304" r:id="rId30"/>
    <p:sldId id="281" r:id="rId31"/>
    <p:sldId id="297" r:id="rId32"/>
    <p:sldId id="298" r:id="rId33"/>
    <p:sldId id="284" r:id="rId34"/>
    <p:sldId id="300" r:id="rId35"/>
  </p:sldIdLst>
  <p:sldSz cx="12192000" cy="6858000"/>
  <p:notesSz cx="9939338" cy="6807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20" autoAdjust="0"/>
    <p:restoredTop sz="82759" autoAdjust="0"/>
  </p:normalViewPr>
  <p:slideViewPr>
    <p:cSldViewPr snapToGrid="0">
      <p:cViewPr varScale="1">
        <p:scale>
          <a:sx n="78" d="100"/>
          <a:sy n="78" d="100"/>
        </p:scale>
        <p:origin x="86" y="34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76" d="100"/>
        <a:sy n="176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 varScale="1">
        <p:scale>
          <a:sx n="258" d="100"/>
          <a:sy n="258" d="100"/>
        </p:scale>
        <p:origin x="3414" y="19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희찬 양" userId="b21ac1f9c8958389" providerId="LiveId" clId="{56AFAECD-78A9-49EF-AA7F-F4910CB2054F}"/>
    <pc:docChg chg="undo custSel delSld modSld">
      <pc:chgData name="희찬 양" userId="b21ac1f9c8958389" providerId="LiveId" clId="{56AFAECD-78A9-49EF-AA7F-F4910CB2054F}" dt="2026-01-29T08:09:17.719" v="1908" actId="47"/>
      <pc:docMkLst>
        <pc:docMk/>
      </pc:docMkLst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2227129255" sldId="260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3518614243" sldId="264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3619403114" sldId="283"/>
        </pc:sldMkLst>
      </pc:sldChg>
      <pc:sldChg chg="modSp mod modAnim modNotesTx">
        <pc:chgData name="희찬 양" userId="b21ac1f9c8958389" providerId="LiveId" clId="{56AFAECD-78A9-49EF-AA7F-F4910CB2054F}" dt="2026-01-27T04:49:52.011" v="1907" actId="20577"/>
        <pc:sldMkLst>
          <pc:docMk/>
          <pc:sldMk cId="3006732298" sldId="288"/>
        </pc:sldMkLst>
        <pc:spChg chg="mod">
          <ac:chgData name="희찬 양" userId="b21ac1f9c8958389" providerId="LiveId" clId="{56AFAECD-78A9-49EF-AA7F-F4910CB2054F}" dt="2026-01-27T04:49:52.011" v="1907" actId="20577"/>
          <ac:spMkLst>
            <pc:docMk/>
            <pc:sldMk cId="3006732298" sldId="288"/>
            <ac:spMk id="9" creationId="{892859FE-0FB6-5E82-4539-1E47BD67A68A}"/>
          </ac:spMkLst>
        </pc:spChg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2490215240" sldId="294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2862647325" sldId="303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2664178260" sldId="305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3651459884" sldId="306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333464445" sldId="308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1859965743" sldId="309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971084090" sldId="310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3270597947" sldId="311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1973487804" sldId="312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3292301848" sldId="313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243442903" sldId="319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1328778992" sldId="333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3847831877" sldId="336"/>
        </pc:sldMkLst>
      </pc:sldChg>
      <pc:sldChg chg="del">
        <pc:chgData name="희찬 양" userId="b21ac1f9c8958389" providerId="LiveId" clId="{56AFAECD-78A9-49EF-AA7F-F4910CB2054F}" dt="2026-01-29T08:09:17.719" v="1908" actId="47"/>
        <pc:sldMkLst>
          <pc:docMk/>
          <pc:sldMk cId="2055418272" sldId="33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b21ac1f9c8958389/master/master-thesis-paper-work/experiment_results/defects4j/d4j-fl-accurac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FL Accuracy Comparison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173480083857443"/>
          <c:y val="0.1484440647937231"/>
          <c:w val="0.79339947089947094"/>
          <c:h val="0.65525088585168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'rq3'!$B$28</c:f>
              <c:strCache>
                <c:ptCount val="1"/>
                <c:pt idx="0">
                  <c:v>SBFL+MBFL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'rq3'!$C$27:$E$27</c:f>
              <c:strCache>
                <c:ptCount val="3"/>
                <c:pt idx="0">
                  <c:v>top-1</c:v>
                </c:pt>
                <c:pt idx="1">
                  <c:v>top-3</c:v>
                </c:pt>
                <c:pt idx="2">
                  <c:v>top-5</c:v>
                </c:pt>
              </c:strCache>
            </c:strRef>
          </c:cat>
          <c:val>
            <c:numRef>
              <c:f>'rq3'!$C$28:$E$28</c:f>
              <c:numCache>
                <c:formatCode>General</c:formatCode>
                <c:ptCount val="3"/>
                <c:pt idx="0">
                  <c:v>0.17704280155642024</c:v>
                </c:pt>
                <c:pt idx="1">
                  <c:v>0.33151750972762645</c:v>
                </c:pt>
                <c:pt idx="2">
                  <c:v>0.4147859922178988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4A-4A4D-920C-CAD07650E93D}"/>
            </c:ext>
          </c:extLst>
        </c:ser>
        <c:ser>
          <c:idx val="1"/>
          <c:order val="1"/>
          <c:tx>
            <c:strRef>
              <c:f>'rq3'!$B$29</c:f>
              <c:strCache>
                <c:ptCount val="1"/>
                <c:pt idx="0">
                  <c:v>SBFL+MBFL+ST</c:v>
                </c:pt>
              </c:strCache>
            </c:strRef>
          </c:tx>
          <c:spPr>
            <a:solidFill>
              <a:schemeClr val="accent6"/>
            </a:solidFill>
            <a:ln w="44450">
              <a:noFill/>
              <a:prstDash val="dash"/>
            </a:ln>
            <a:effectLst/>
          </c:spPr>
          <c:invertIfNegative val="0"/>
          <c:cat>
            <c:strRef>
              <c:f>'rq3'!$C$27:$E$27</c:f>
              <c:strCache>
                <c:ptCount val="3"/>
                <c:pt idx="0">
                  <c:v>top-1</c:v>
                </c:pt>
                <c:pt idx="1">
                  <c:v>top-3</c:v>
                </c:pt>
                <c:pt idx="2">
                  <c:v>top-5</c:v>
                </c:pt>
              </c:strCache>
            </c:strRef>
          </c:cat>
          <c:val>
            <c:numRef>
              <c:f>'rq3'!$C$29:$E$29</c:f>
              <c:numCache>
                <c:formatCode>General</c:formatCode>
                <c:ptCount val="3"/>
                <c:pt idx="0">
                  <c:v>0.18910505836575875</c:v>
                </c:pt>
                <c:pt idx="1">
                  <c:v>0.36225680933852139</c:v>
                </c:pt>
                <c:pt idx="2">
                  <c:v>0.46031128404669258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4A-4A4D-920C-CAD07650E9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8247648"/>
        <c:axId val="2008238528"/>
      </c:barChart>
      <c:catAx>
        <c:axId val="200824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8238528"/>
        <c:crosses val="autoZero"/>
        <c:auto val="1"/>
        <c:lblAlgn val="ctr"/>
        <c:lblOffset val="100"/>
        <c:noMultiLvlLbl val="0"/>
      </c:catAx>
      <c:valAx>
        <c:axId val="200823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Accuracy (%)</a:t>
                </a:r>
              </a:p>
            </c:rich>
          </c:tx>
          <c:layout>
            <c:manualLayout>
              <c:xMode val="edge"/>
              <c:yMode val="edge"/>
              <c:x val="0"/>
              <c:y val="0.2957931536319918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8247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892432864130978"/>
          <c:y val="0.90154612756264241"/>
          <c:w val="0.6421513427173805"/>
          <c:h val="8.23819919007846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F457707C-0A9F-F1EE-4AB4-0DF87CAA8C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F956B4F-A38B-F155-4A01-028937BFB0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74B51-BEE6-4E26-8743-D7AB5D9467BE}" type="datetime1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8950ECF-F840-7B74-F644-2656A3984B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3DF6605-0D59-8F3A-743E-DBACEA4092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55627-1571-4FD7-BB51-E50D1DFD35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180316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463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934" y="3275965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B2EF2-1756-4E8A-ACB1-1E1F18814F8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날짜 개체 틀 8">
            <a:extLst>
              <a:ext uri="{FF2B5EF4-FFF2-40B4-BE49-F238E27FC236}">
                <a16:creationId xmlns:a16="http://schemas.microsoft.com/office/drawing/2014/main" id="{35D6CCA8-B989-EDF3-8D3D-0DD72C8E78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27EF6-E135-4DAE-BE6D-A9A16E0C5572}" type="datetime1">
              <a:rPr lang="ko-KR" altLang="en-US" smtClean="0"/>
              <a:t>2026-01-29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040080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#1: Title Page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안녕하십니까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김문주 교수님의 지도하에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본 연구를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수행한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양희찬입니다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지금부터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Systematic Dataset Construction for DLFL with MBFL feature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 대한 발표를 시작하겠습니다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XXXXXX==========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 기반 결함 위치 추정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(MBFL)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특성을 활용한 딥러닝 기반 결함 위치 추정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(DLFL)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용 체계적 데이터셋 구축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49A0943-1F6E-3A5C-9537-54079EC37D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AAF47D6-59CD-4E47-BD3B-28F10675AC99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CD46FB0-FA2A-D8B8-A5D8-F8948899AF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58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#11: DLFL model overview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입력 설명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앞서 구축된 데이터셋에서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각 코드 라인의 식별자 제외하고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가지 피처가 모델의 입력으로 사용됩니다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출력 설명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딥러닝 모델은 입력된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가지 피처를 바탕으로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최종적으로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사이의 의심도 점수를 출력합니다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평가 기준 설명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이때 산출된 의심도 점수가 높을수록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해당 라인이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결함일 확률이 높다는 것을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의미합니다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결과적으로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DLFL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모델의 성능은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점수를 기반으로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코드 라인들을 정렬했을 때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실제 결함 라인의 순위에 따라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결정됩니다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A66D5D-6ECC-05BA-E56F-18C20D2CC16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4BA1C60-EAC7-46E6-A9C1-7F3D1957F796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3AFB257-709B-57EC-53DC-070CE4AB08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62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50E600F-0EC3-B857-6690-0A6954282BC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094EE776-A4AB-4E65-8500-609AC51F14C6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AF9E2DB-3384-7718-F4F1-A0E9D1275A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6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#13: MBFL-based DLFL dataset construction process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구축의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전체 프로세스는 크게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가지 단계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이루어집니다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 번째는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인공 결함 주입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단계입니다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결함 데이터 접근 불가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 연구의 최종 적용 대상인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국방 소프트웨어의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실제 결함 데이터는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보안상의 이유로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접근이 불가능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따라서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이를 대체하기 위해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인공적으로 결함을 생성하여 데이터셋으로 활용하였습니다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번째는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이렇게 생성된 결함 프로그램들로부터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동적 피처를 추출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하는 단계입니다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연구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가지 목표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과정에서는 제가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달성해야 할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핵심 목표를 두 가지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로 설정했습니다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피처 추출 단계에서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가장 많은 시간이 소요되는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MBFL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추출 과정을 최적화하여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전체 데이터셋 구축 시간을 단축하는 것입니다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둘째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SBFL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MBFL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정보에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새롭게 제안하는 스택 트레이스 관련도 특징을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추가하여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모델의 탐지 성능을 향상시키는 것입니다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넘어가는말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지금부터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두 가지 목표를 달성하기 위한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구체적인 방법론을 순서대로 설명해 드리겠습니다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CF94DDD-24A8-6275-9798-88D1E60E572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C8C7068C-73F9-4CA2-9F62-C8B6FDC5FC69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E00A06B-FE94-D3E0-707D-F80AC69F6A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725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#14: Reducing construction time by optimizing MBFL feature extraction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MBFL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프로세스 및 병목 원인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 번째 목표를 해결하기위해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먼저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MBFL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특징 추출 과정을 살펴보겠습니다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dirty="0"/>
              <a:t>일반적인 </a:t>
            </a:r>
            <a:r>
              <a:rPr lang="en-US" altLang="ko-KR" dirty="0"/>
              <a:t>MBFL </a:t>
            </a:r>
            <a:r>
              <a:rPr lang="ko-KR" altLang="en-US" dirty="0"/>
              <a:t>프로세스는</a:t>
            </a:r>
            <a:endParaRPr lang="en-US" altLang="ko-KR" dirty="0"/>
          </a:p>
          <a:p>
            <a:pPr latinLnBrk="1"/>
            <a:endParaRPr lang="en-US" altLang="ko-KR" dirty="0"/>
          </a:p>
          <a:p>
            <a:pPr latinLnBrk="1"/>
            <a:r>
              <a:rPr lang="ko-KR" altLang="en-US" dirty="0"/>
              <a:t>소스 코드에서</a:t>
            </a:r>
            <a:endParaRPr lang="en-US" altLang="ko-KR" dirty="0"/>
          </a:p>
          <a:p>
            <a:pPr latinLnBrk="1"/>
            <a:r>
              <a:rPr lang="ko-KR" altLang="en-US" b="1" dirty="0"/>
              <a:t>변이 대상 라인을 선정하고</a:t>
            </a:r>
            <a:r>
              <a:rPr lang="en-US" altLang="ko-KR" b="1" dirty="0"/>
              <a:t>,</a:t>
            </a:r>
          </a:p>
          <a:p>
            <a:pPr latinLnBrk="1"/>
            <a:r>
              <a:rPr lang="ko-KR" altLang="en-US" dirty="0"/>
              <a:t>선택된 라인마다 </a:t>
            </a:r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개의 변이체 생성합니다</a:t>
            </a:r>
            <a:r>
              <a:rPr lang="en-US" altLang="ko-KR" dirty="0"/>
              <a:t>,</a:t>
            </a:r>
          </a:p>
          <a:p>
            <a:pPr latinLnBrk="1"/>
            <a:r>
              <a:rPr lang="ko-KR" altLang="en-US" dirty="0"/>
              <a:t>각각의 변이프로그램에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개별적으로 테스트</a:t>
            </a:r>
            <a:r>
              <a:rPr lang="ko-KR" altLang="en-US" dirty="0"/>
              <a:t>하여</a:t>
            </a:r>
            <a:r>
              <a:rPr lang="en-US" altLang="ko-KR" dirty="0"/>
              <a:t>,</a:t>
            </a:r>
          </a:p>
          <a:p>
            <a:pPr latinLnBrk="1"/>
            <a:r>
              <a:rPr lang="en-US" altLang="ko-KR" dirty="0"/>
              <a:t>MBFL </a:t>
            </a:r>
            <a:r>
              <a:rPr lang="ko-KR" altLang="en-US" dirty="0"/>
              <a:t>특징을 추출합니다</a:t>
            </a:r>
            <a:endParaRPr lang="en-US" altLang="ko-KR" dirty="0"/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과정에서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모든 라인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선택하거나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지나치게 많은 변이체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생성하게 되면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막대한 시간 비용이 발생하게 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최적화 전략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가지 핵심 변수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따라서 저는 비용발생의 주원인이 되는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다음 두 가지 과정을 최적화하는데 집중했습니다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 번째 변수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라인 선택 비율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 번째는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타깃 라인 선택 비율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연산이 가벼운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SBFL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기법의 의심도 순으로 코드 라인들을 정렬한 후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상위 일정 비율의 라인만 선택하여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테스트해야 할 변이 대상을 줄이고자 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번째 변수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변이체 생성 개수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번째는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라인당 변이체 생성 개수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한 라인당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변이체의 수를 최소화하면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실행해야 할 테스트 케이스가 그만큼 줄어들기 때문에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추출 시간을 획기적으로 단축할 수 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[5.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목표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결론적으로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저는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두 가지 핵심 변수에 대해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체계적인 실험을 수행하여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성능 저하 없이 비용을 줄일 수 있는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최적의 파라미터 값을 찾고자 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XXXXXX=======</a:t>
            </a:r>
          </a:p>
          <a:p>
            <a:pPr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2018,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연구실 선배가 개발한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MUSIC++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이라는 변이 생성도구 활용했고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이는 코드를 분석하여 규칙 기반으로 변이 연산을 적용한다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 연산의 예는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로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바꾼다던가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b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같은 함수내의 변수를 가능한 다른 변수로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변경한다던가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CE4356-3294-62E2-3710-2E16154E349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4126502-D2F3-48D7-8EA5-5572F6953ADA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2779C0F-D623-BDEF-6D12-99C24F9FBD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665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#15: Introduce a new feature: Stack Trace (ST) Relevance Feature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도입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번째 목표 소개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다음은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번째 연구 목표인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정확도 향상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달성하기 위해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스택 트레이스 관련도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＇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특징를 제안합니다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모티브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개발자의 디버깅 습관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아이디어는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실제 개발자들의 디버깅 습관을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딥러닝 모델에 반영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하자는 생각에서 출발했습니다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화면 중앙에는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자바 프로그램의 스택 트레이스입니다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빨간 화살표가 가리키는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스택의 최상단 프레임은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프로그램의 비정상 종료가 발생한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직접적인 위치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나타냅니다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 아래 프레임들은 에러 지점까지 도달한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호출 경로입니다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보통 개발자들은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프로그램의 에러가 발생하면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본능적으로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최상단 프레임이 가르키는 코드와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호출 경로를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가장 먼저 살펴봅니다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핵심 가설 및 제안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저는 여기서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사람에게 중요한 정보라면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딥러닝 모델에게도 중요할것으로 판단했습니다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따라서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실패한 테스트들의 스택 트레이스 정보를 분석하여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각 코드 라인이 실패와 얼마나 밀접하게 연관되어 있는지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수치적으로 정량화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이를 모델의 새로운 학습 피처로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활용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하는 방법을 제안합니다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58EAF11-4150-D58B-2868-41904DBA7DC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5917CB3-5AC6-47D7-A1B0-BA4E4DAED840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3EAAA64-F51A-DC98-B659-910E7A8E57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85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6E902-1024-C251-612B-F252A7A66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601B23-811C-00F5-7088-908F0BAA88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>
                <a:extLst>
                  <a:ext uri="{FF2B5EF4-FFF2-40B4-BE49-F238E27FC236}">
                    <a16:creationId xmlns:a16="http://schemas.microsoft.com/office/drawing/2014/main" id="{CBF95EAD-6D18-7B3E-3E25-374270F84175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#16: ST, intuition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[1.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설계 직관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: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두 가지 핵심 요소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하나의 코드 라인에대해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스택 트레이스 관련도를</a:t>
                </a:r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계산하는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수식은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다음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두 가지 직관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을 바탕으로 설계되었습니다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</a:p>
              <a:p>
                <a:pPr latinLnBrk="1"/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첫째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포지션항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입니다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스택의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최상단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즉 에러가 발생한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위치와 가까울수록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b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결함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과 직접적인 연관이 높다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고 가정하여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더 높은 가중치를 부여하도록 설계했습니다</a:t>
                </a:r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</a:p>
              <a:p>
                <a:pPr latinLnBrk="1"/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둘째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거리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항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입니다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스택 프레임이 가리키는 지점과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Line Distance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가 멀어질수록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결함과의 관련도 점수를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감소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시키도록 설계했습니다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[2.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전환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이해를 돕기 위해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구체적인 </a:t>
                </a:r>
                <a:r>
                  <a:rPr lang="ko-KR" altLang="en-US" sz="1200" b="1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계산 예시를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통해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설명해 드리겠습니다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XXXXXXX================</a:t>
                </a:r>
              </a:p>
              <a:p>
                <a:r>
                  <a:rPr lang="en-US" altLang="ko-KR" b="1" dirty="0"/>
                  <a:t>Distance (</a:t>
                </a:r>
                <a:r>
                  <a:rPr lang="ko-KR" altLang="en-US" b="1" dirty="0"/>
                  <a:t>엄격함</a:t>
                </a:r>
                <a:r>
                  <a:rPr lang="en-US" altLang="ko-KR" b="1" dirty="0"/>
                  <a:t>):</a:t>
                </a:r>
                <a:r>
                  <a:rPr lang="ko-KR" altLang="en-US" dirty="0"/>
                  <a:t> 코드 상에서 줄 간격이 멀어지면</a:t>
                </a:r>
                <a:r>
                  <a:rPr lang="en-US" altLang="ko-KR" dirty="0"/>
                  <a:t>(</a:t>
                </a:r>
                <a:r>
                  <a:rPr lang="ko-KR" altLang="en-US" dirty="0"/>
                  <a:t>예</a:t>
                </a:r>
                <a:r>
                  <a:rPr lang="en-US" altLang="ko-KR" dirty="0"/>
                  <a:t>: 10</a:t>
                </a:r>
                <a:r>
                  <a:rPr lang="ko-KR" altLang="en-US" dirty="0"/>
                  <a:t>줄 이상</a:t>
                </a:r>
                <a:r>
                  <a:rPr lang="en-US" altLang="ko-KR" dirty="0"/>
                  <a:t>), </a:t>
                </a:r>
                <a:r>
                  <a:rPr lang="ko-KR" altLang="en-US" dirty="0"/>
                  <a:t>아예 다른 로직일 확률이 매우 높음</a:t>
                </a:r>
                <a:r>
                  <a:rPr lang="en-US" altLang="ko-KR" dirty="0"/>
                  <a:t>.</a:t>
                </a:r>
              </a:p>
              <a:p>
                <a:r>
                  <a:rPr lang="ko-KR" altLang="en-US" dirty="0"/>
                  <a:t>따라서 </a:t>
                </a:r>
                <a:r>
                  <a:rPr lang="ko-KR" altLang="en-US" b="1" dirty="0"/>
                  <a:t>가차 없이</a:t>
                </a:r>
                <a:r>
                  <a:rPr lang="en-US" altLang="ko-KR" b="1" dirty="0"/>
                  <a:t>(Exponentially)</a:t>
                </a:r>
                <a:r>
                  <a:rPr lang="ko-KR" altLang="en-US" dirty="0"/>
                  <a:t> 점수를 깎아 노이즈를 제거해야 함</a:t>
                </a:r>
                <a:r>
                  <a:rPr lang="en-US" altLang="ko-KR" dirty="0"/>
                  <a:t>.</a:t>
                </a:r>
              </a:p>
              <a:p>
                <a:r>
                  <a:rPr lang="en-US" altLang="ko-KR" b="1" dirty="0"/>
                  <a:t>Position (</a:t>
                </a:r>
                <a:r>
                  <a:rPr lang="ko-KR" altLang="en-US" b="1" dirty="0"/>
                  <a:t>관대함</a:t>
                </a:r>
                <a:r>
                  <a:rPr lang="en-US" altLang="ko-KR" b="1" dirty="0"/>
                  <a:t>):</a:t>
                </a:r>
                <a:r>
                  <a:rPr lang="ko-KR" altLang="en-US" dirty="0"/>
                  <a:t> 에러가 발생한 지점</a:t>
                </a:r>
                <a:r>
                  <a:rPr lang="en-US" altLang="ko-KR" dirty="0"/>
                  <a:t>(Top)</a:t>
                </a:r>
                <a:r>
                  <a:rPr lang="ko-KR" altLang="en-US" dirty="0"/>
                  <a:t>이 아니더라도</a:t>
                </a:r>
                <a:r>
                  <a:rPr lang="en-US" altLang="ko-KR" dirty="0"/>
                  <a:t>, </a:t>
                </a:r>
                <a:r>
                  <a:rPr lang="ko-KR" altLang="en-US" dirty="0"/>
                  <a:t>그 함수를 호출한 </a:t>
                </a:r>
                <a:r>
                  <a:rPr lang="en-US" altLang="ko-KR" dirty="0"/>
                  <a:t>3~4</a:t>
                </a:r>
                <a:r>
                  <a:rPr lang="ko-KR" altLang="en-US" dirty="0"/>
                  <a:t>번째 프레임이 **진짜 원인</a:t>
                </a:r>
                <a:r>
                  <a:rPr lang="en-US" altLang="ko-KR" dirty="0"/>
                  <a:t>(Root Cause)**</a:t>
                </a:r>
                <a:r>
                  <a:rPr lang="ko-KR" altLang="en-US" dirty="0"/>
                  <a:t>일 확률은 여전히 높음</a:t>
                </a:r>
                <a:r>
                  <a:rPr lang="en-US" altLang="ko-KR" dirty="0"/>
                  <a:t>(Error Propagation).</a:t>
                </a:r>
              </a:p>
              <a:p>
                <a:r>
                  <a:rPr lang="ko-KR" altLang="en-US" dirty="0"/>
                  <a:t>따라서 너무 급격하게 점수를 깎으면 안 됨</a:t>
                </a:r>
                <a:r>
                  <a:rPr lang="en-US" altLang="ko-KR" dirty="0"/>
                  <a:t>.</a:t>
                </a:r>
              </a:p>
              <a:p>
                <a:pPr latinLnBrk="1"/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≈20</a:t>
                </a:r>
                <a:r>
                  <a:rPr lang="en-US" dirty="0"/>
                  <a:t> DLFL papers (since 2019) </a:t>
                </a:r>
                <a:r>
                  <a:rPr lang="en-US" b="1" dirty="0"/>
                  <a:t>does not effectively leverage stack trace data</a:t>
                </a:r>
                <a:r>
                  <a:rPr lang="en-US" dirty="0"/>
                  <a:t> as the feature of DLFL</a:t>
                </a:r>
                <a:endParaRPr lang="en-US" b="1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F167919-28B9-089D-D6FD-10945D9BB00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D4F75E6-8E45-4BA3-9BC3-82821527E0CC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C417F3B-42E1-9002-25CD-CC4087D07A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438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BA6BC-6FDC-6AA2-7B3A-21FB4FB4B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31082A-82EC-3BA3-F128-366A5E1B6E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>
                <a:extLst>
                  <a:ext uri="{FF2B5EF4-FFF2-40B4-BE49-F238E27FC236}">
                    <a16:creationId xmlns:a16="http://schemas.microsoft.com/office/drawing/2014/main" id="{4C3D8CBC-068C-3DBC-B9C3-3C5F5784CD0F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#17: ST, calculation method, ex1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[1.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인덱스 정의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우선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각 프레임의 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Position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값은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스택의 최상단인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0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번 인덱스부터 시작하여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아래로 내려갈수록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1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씩 증가하도록 정의합니다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[2. Position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항 계산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-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주황색 박스와 노란색 박스 지목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하단 주황색 박스에 있는 소스 코드 라인 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s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에 대해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관련도 값을 계산해 보겠습니다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latinLnBrk="1"/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먼저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스택 트레이스에서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b="1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타겟 라인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과 </a:t>
                </a:r>
                <a:r>
                  <a:rPr lang="ko-KR" altLang="en-US" sz="1200" b="1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동일한 함수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를 가리키는 프레임을 선택합니다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이 타겟 프레임의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포지션값이 </a:t>
                </a:r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1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기때문에</a:t>
                </a:r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첫 번째 항은 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2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분의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1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이 됩니다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[3. Distance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항 계산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-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라인 번호 비교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다음은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Distance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항입니다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타겟 코드의 라인 번호 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2960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번과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타겟 프레임이 가리키는 라인 번호 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2958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번을 비교하면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line distance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는 두 줄 차이로 계산됩니다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[4.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최종 결과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-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우측 결과값 지목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따라서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이 두 항의값을 곱한 결과</a:t>
                </a:r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해당 라인의 관련도 값은 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0.0092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로 계산됩니다</a:t>
                </a:r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≈20</a:t>
                </a:r>
                <a:r>
                  <a:rPr lang="en-US" dirty="0"/>
                  <a:t> DLFL papers (since 2019) </a:t>
                </a:r>
                <a:r>
                  <a:rPr lang="en-US" b="1" dirty="0"/>
                  <a:t>does not effectively leverage stack trace data</a:t>
                </a:r>
                <a:r>
                  <a:rPr lang="en-US" dirty="0"/>
                  <a:t> as the feature of DLFL</a:t>
                </a:r>
                <a:endParaRPr lang="en-US" b="1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2CF005-8DC1-48BF-2FF8-DB3B7CFD1E5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6CCC92B-2C55-4538-86C3-EE6ABD5DEFEB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2AB2A0F-504C-3E6D-467A-284DBA408C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751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96F54-00D4-4CA4-AC0F-D4CC3F1AF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2ACE75-3116-F078-87AA-984BD5C665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>
                <a:extLst>
                  <a:ext uri="{FF2B5EF4-FFF2-40B4-BE49-F238E27FC236}">
                    <a16:creationId xmlns:a16="http://schemas.microsoft.com/office/drawing/2014/main" id="{88316848-2E67-6680-70CC-BFB331486E96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#18: ST, calculation method, ex2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[1.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대조군 상황 설명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반면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같은 함수 내에 있더라도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거리가 먼 경우를 살펴보겠습니다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[2. Position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항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: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동일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함수가 같으므로 비교 대상 프레임은 동일하고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Position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항은 동일하게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2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분의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1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이 됩니다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[3. Distance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항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: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차이 발생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하지만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타겟 코드의 라인 번호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2965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번은</a:t>
                </a:r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타겟 프레임이 가르키는 라인 번호와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7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줄로 차이가 벌어집니다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[4.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최종 결과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: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수렴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이를 공식에 대입하면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최종 관련도 값은 거의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0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에 수렴하게 됩니다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</a:t>
                </a:r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[5.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소결론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즉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이 수식은</a:t>
                </a:r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스택 트레이스에 등장한 지점이더라도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Line distance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값이 멀리 떨어진 코드는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Gaussian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함수의 의해</a:t>
                </a:r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더 낮은 관련도 값으로 계산합니다</a:t>
                </a:r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.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≈20</a:t>
                </a:r>
                <a:r>
                  <a:rPr lang="en-US" dirty="0"/>
                  <a:t> DLFL papers (since 2019) </a:t>
                </a:r>
                <a:r>
                  <a:rPr lang="en-US" b="1" dirty="0"/>
                  <a:t>does not effectively leverage stack trace data</a:t>
                </a:r>
                <a:r>
                  <a:rPr lang="en-US" dirty="0"/>
                  <a:t> as the feature of DLFL</a:t>
                </a:r>
                <a:endParaRPr lang="en-US" b="1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5BB667-2EDD-80CE-1892-4F36412CB0B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D1F9FE83-CB3A-4AC9-BDE0-0F36935F928D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B0DDF1C-D6B3-F74F-8ECC-6C8164FE6E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2786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99AF4-8379-EAA0-6897-CB1C0E242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B5E408-0267-C23C-097B-8023C72E15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>
                <a:extLst>
                  <a:ext uri="{FF2B5EF4-FFF2-40B4-BE49-F238E27FC236}">
                    <a16:creationId xmlns:a16="http://schemas.microsoft.com/office/drawing/2014/main" id="{55168BC7-B0D3-0952-A371-E7C26AD4EC64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#19: max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en-US" altLang="ko-KR" b="1" dirty="0"/>
                  <a:t>[1. </a:t>
                </a:r>
                <a:r>
                  <a:rPr lang="ko-KR" altLang="en-US" b="1" dirty="0"/>
                  <a:t>중복 발생 상황 설명 </a:t>
                </a:r>
                <a:r>
                  <a:rPr lang="en-US" altLang="ko-KR" b="1" dirty="0"/>
                  <a:t>- </a:t>
                </a:r>
                <a:r>
                  <a:rPr lang="ko-KR" altLang="en-US" b="1" dirty="0"/>
                  <a:t>두 개의 표를 비교하며</a:t>
                </a:r>
                <a:r>
                  <a:rPr lang="en-US" altLang="ko-KR" b="1" dirty="0"/>
                  <a:t>]</a:t>
                </a:r>
                <a:endParaRPr lang="ko-KR" altLang="en-US" dirty="0"/>
              </a:p>
              <a:p>
                <a:r>
                  <a:rPr lang="ko-KR" altLang="en-US" dirty="0"/>
                  <a:t>다음으로는</a:t>
                </a:r>
                <a:r>
                  <a:rPr lang="en-US" altLang="ko-KR" dirty="0"/>
                  <a:t>,</a:t>
                </a:r>
              </a:p>
              <a:p>
                <a:r>
                  <a:rPr lang="ko-KR" altLang="en-US" b="1" dirty="0"/>
                  <a:t>실패 테스트</a:t>
                </a:r>
                <a:r>
                  <a:rPr lang="en-US" altLang="ko-KR" b="1" dirty="0"/>
                  <a:t>1</a:t>
                </a:r>
                <a:r>
                  <a:rPr lang="ko-KR" altLang="en-US" b="1" dirty="0"/>
                  <a:t>과 </a:t>
                </a:r>
                <a:r>
                  <a:rPr lang="en-US" altLang="ko-KR" b="1" dirty="0"/>
                  <a:t>2</a:t>
                </a:r>
                <a:r>
                  <a:rPr lang="ko-KR" altLang="en-US" b="1" dirty="0"/>
                  <a:t>처럼</a:t>
                </a:r>
                <a:endParaRPr lang="en-US" altLang="ko-KR" b="1" dirty="0"/>
              </a:p>
              <a:p>
                <a:r>
                  <a:rPr lang="ko-KR" altLang="en-US" b="1" dirty="0"/>
                  <a:t>서로 다른 두 개의 스택 트레이스에서</a:t>
                </a:r>
                <a:endParaRPr lang="en-US" altLang="ko-KR" dirty="0"/>
              </a:p>
              <a:p>
                <a:r>
                  <a:rPr lang="ko-KR" altLang="en-US" sz="12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같은 </a:t>
                </a:r>
                <a:r>
                  <a:rPr lang="ko-KR" altLang="en-US" b="1" dirty="0"/>
                  <a:t>함수가 등장</a:t>
                </a:r>
                <a:r>
                  <a:rPr lang="ko-KR" altLang="en-US" dirty="0"/>
                  <a:t>힐때</a:t>
                </a:r>
                <a:r>
                  <a:rPr lang="en-US" altLang="ko-KR" dirty="0"/>
                  <a:t>,</a:t>
                </a:r>
              </a:p>
              <a:p>
                <a:r>
                  <a:rPr lang="ko-KR" altLang="en-US" b="0" dirty="0"/>
                  <a:t>관련도 값을계산하는 방법을 설명드리겠습니다</a:t>
                </a:r>
                <a:r>
                  <a:rPr lang="en-US" altLang="ko-KR" b="0" dirty="0"/>
                  <a:t>.</a:t>
                </a:r>
              </a:p>
              <a:p>
                <a:endParaRPr lang="en-US" altLang="ko-KR" b="1" dirty="0"/>
              </a:p>
              <a:p>
                <a:r>
                  <a:rPr lang="en-US" altLang="ko-KR" b="1" dirty="0"/>
                  <a:t>[2. </a:t>
                </a:r>
                <a:r>
                  <a:rPr lang="ko-KR" altLang="en-US" b="1" dirty="0"/>
                  <a:t>해결 방안</a:t>
                </a:r>
                <a:r>
                  <a:rPr lang="en-US" altLang="ko-KR" b="1" dirty="0"/>
                  <a:t>: Max </a:t>
                </a:r>
                <a:r>
                  <a:rPr lang="ko-KR" altLang="en-US" b="1" dirty="0"/>
                  <a:t>취합 </a:t>
                </a:r>
                <a:r>
                  <a:rPr lang="en-US" altLang="ko-KR" b="1" dirty="0"/>
                  <a:t>- </a:t>
                </a:r>
                <a:r>
                  <a:rPr lang="ko-KR" altLang="en-US" b="1" dirty="0"/>
                  <a:t>수식의 </a:t>
                </a:r>
                <a:r>
                  <a:rPr lang="en-US" altLang="ko-KR" b="1" dirty="0"/>
                  <a:t>Max </a:t>
                </a:r>
                <a:r>
                  <a:rPr lang="ko-KR" altLang="en-US" b="1" dirty="0"/>
                  <a:t>부분 가리키며</a:t>
                </a:r>
                <a:r>
                  <a:rPr lang="en-US" altLang="ko-KR" b="1" dirty="0"/>
                  <a:t>]</a:t>
                </a:r>
                <a:endParaRPr lang="ko-KR" altLang="en-US" dirty="0"/>
              </a:p>
              <a:p>
                <a:r>
                  <a:rPr lang="ko-KR" altLang="en-US" dirty="0"/>
                  <a:t>이때는</a:t>
                </a:r>
                <a:r>
                  <a:rPr lang="en-US" altLang="ko-KR" dirty="0"/>
                  <a:t>,</a:t>
                </a:r>
              </a:p>
              <a:p>
                <a:r>
                  <a:rPr lang="ko-KR" altLang="en-US" b="1" dirty="0"/>
                  <a:t>가장 강력한 신호</a:t>
                </a:r>
                <a:r>
                  <a:rPr lang="ko-KR" altLang="en-US" dirty="0"/>
                  <a:t>를 포착하기 위해</a:t>
                </a:r>
                <a:r>
                  <a:rPr lang="en-US" altLang="ko-KR" dirty="0"/>
                  <a:t>,</a:t>
                </a:r>
              </a:p>
              <a:p>
                <a:r>
                  <a:rPr lang="ko-KR" altLang="en-US" b="1" dirty="0"/>
                  <a:t>가장 높은 값 </a:t>
                </a:r>
                <a:r>
                  <a:rPr lang="ko-KR" altLang="en-US" dirty="0"/>
                  <a:t>하나만을 선택하여</a:t>
                </a:r>
                <a:endParaRPr lang="en-US" altLang="ko-KR" dirty="0"/>
              </a:p>
              <a:p>
                <a:r>
                  <a:rPr lang="ko-KR" altLang="en-US" dirty="0"/>
                  <a:t>해당 라인의 최종 관련도 값으로 할당합니다</a:t>
                </a:r>
                <a:endParaRPr lang="en-US" altLang="ko-KR" dirty="0"/>
              </a:p>
              <a:p>
                <a:endParaRPr lang="en-US" altLang="ko-KR" dirty="0"/>
              </a:p>
              <a:p>
                <a:endParaRPr lang="en-US" altLang="ko-KR" dirty="0"/>
              </a:p>
              <a:p>
                <a:pPr latinLnBrk="1"/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[1. RQ3 </a:t>
                </a:r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정의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]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</a:t>
                </a: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따라서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본 연구의 세 번째 </a:t>
                </a:r>
                <a:r>
                  <a:rPr 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RQ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에서는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'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스택 트레이스 관련도 피처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’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를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기존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SBFL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과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MBFL 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피처에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추가적으로 결합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하여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딥러닝 모델을 학습시켰을 때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</a:p>
              <a:p>
                <a:pPr latinLnBrk="1"/>
                <a:endParaRPr lang="en-US" altLang="ko-KR" sz="1200" b="1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실제 결함 탐지 정확도가</a:t>
                </a:r>
                <a:endParaRPr lang="en-US" altLang="ko-KR" sz="1200" b="1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얼마나 향상되는지</a:t>
                </a:r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를</a:t>
                </a:r>
                <a:endParaRPr lang="en-US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pPr latinLnBrk="1"/>
                <a:r>
                  <a:rPr lang="ko-KR" alt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정량적으로 검증하겠습니다</a:t>
                </a:r>
                <a:endParaRPr lang="en-US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endParaRPr lang="en-US" altLang="ko-KR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≈20</a:t>
                </a:r>
                <a:r>
                  <a:rPr lang="en-US" dirty="0"/>
                  <a:t> DLFL papers (since 2019) </a:t>
                </a:r>
                <a:r>
                  <a:rPr lang="en-US" b="1" dirty="0"/>
                  <a:t>does not effectively leverage stack trace data</a:t>
                </a:r>
                <a:r>
                  <a:rPr lang="en-US" dirty="0"/>
                  <a:t> as the feature of DLFL</a:t>
                </a:r>
                <a:endParaRPr lang="en-US" b="1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4153FF-79B3-8214-0585-35A5CEDD827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1D3BA8B-641A-428C-AC8A-B804394EC4EE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DB59249-1022-E2F9-05EA-4527A6967C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1268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#21: Exploratory Study card page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도입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저는</a:t>
            </a:r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먼저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Defects4j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벤치마크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대상으로 탐색적 연구를 수행했습니다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9C54F5E-090F-ABCA-A1F2-F7EDEE382E8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96CD954-0605-4526-90B2-372DBF0E0AB9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0A0C144-ED2E-671D-BF52-CC6EA8CFD4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37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DF3C3-2062-F2F0-6077-578EBAA3C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59A6BB-62A2-1838-3A54-58FEB49F27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069602-82B0-2110-213A-A55FBD34E3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#2: Title Page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연구 내용의 이해를 돕기 위해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 연구의 </a:t>
            </a:r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배경 기술인</a:t>
            </a:r>
            <a:endParaRPr lang="en-US" altLang="ko-KR" sz="1200" b="1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MBFL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 대해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먼저 간략히 설명해 드리겠습니다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85D034-822A-07A1-8D10-1570E1FE4FE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77969FE-FD5A-4206-946A-FCF1A2710D2E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54FA397-E54A-020C-8149-0EA8577F06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868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#22: Research Questions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전체 개요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앞서 설명해 드린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연구의 핵심 목표들을 </a:t>
            </a:r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검증하기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위해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총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가지의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Questions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수립했습니다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시간 단축 목표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(RQ1, RQ2)]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먼저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 번째 목표인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 시간 단축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달성하기 위해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RQ1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RQ2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설계했습니다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 비용과 직결되는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가지 핵심 파라미터인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타깃 라인 선택 비율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라인당 변이체 생성 개수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각각 조절해 보며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최적의 효율성을 찾는 실험을 진행했습니다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정확도 향상 목표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(RQ3)]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다음으로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번째 목표인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'DLFL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정확도 향상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＇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은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RQ3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 검증합니다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앞서 제안한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스택 트레이스 관련도 피처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모델 학습에 추가했을 때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정확도가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실질적으로 얼마나 향상되는지를 정량적으로 평가했습니다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E50540C-64C5-D68E-5EDB-B4B7B8087B2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0D98756F-3351-4436-80BC-C15CF57498CD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52006FC-D013-5463-8206-2867E262CE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505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#23: Exploratory Study Subjects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벤치마크 소개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대상입니다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연구 분야의 가장 많이 사용되는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Defects4j benchmark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대상으로 선정했습니다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 규모 및 성격 강조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데이터는 총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5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개의 자바 프로젝트의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257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개의 실제 결함 버전으로 구성되어 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D903E2-6ADD-859F-3457-82362559E04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D43DC76-A744-4CC3-9D73-D677701A661D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9EA2ACE-1FD7-A0D9-95F5-0E24780BFD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2186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22E23-4F19-A557-4CD4-CC22F7DB8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9DBEAE-9EBF-951D-8F85-8D639C0ECA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4021B5-25D6-2AC2-0B9A-9FAB7B004F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#24 Evaluation Metrics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시간 효율성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(Time Efficiency)]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 연구의 평가 지표입니다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시간 효율성을 확인하기 위해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구축부터 모델 학습까지 걸리는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시간을 측정하여 비교했습니다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정확도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(Accuracy &amp; MFR)]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둘째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정확도 지표입니다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학계에서 가장 많이 사용되는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Top-N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Mean First Rank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활용했습니다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특히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MFR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은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개발자가 첫 번째 결함 코드 라인을 발견하기 위해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검사해야 하는 코드 라인의 평균 수를 의미합니다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즉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개발자의 실질적인 디버깅 노력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대변하는 지표입니다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설정 및 통계적 검증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마지막으로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통계적 신뢰성 확보 방안입니다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평가 방법으로는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10-Fold Cross Validation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사용하였으며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딥러닝 모델의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Non-deterministic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특성을 고려하여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모든 실험은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10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회 반복 수행했습니다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또한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성능 차이의 유의성을 검증하기 위해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Mann-Whitney U test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엄격하게 적용했습니다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개의 다른 모델의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결함라인의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rank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분포를 비교하여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p-value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0.05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미만일 경우에만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통계적으로 유의한 차이가 있는 것으로 판단했습니다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9A1F640-5167-092F-B21E-994DB6E31B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A3E51A1-D236-4772-8CC6-809BDB77EA97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BB3E939-044D-9239-F973-FBA0E564F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465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#25: RQ1: Target Line Selection Ratio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RQ1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결과 요약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그래프 혹은 결과 표 지목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 번째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RQ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타깃 라인 선택 비율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 실험 결과입니다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저는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모든 라인을 사용하는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100%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Baseline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으로 설정하고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선택 비율을 점차 줄여가며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성능 변화를 비교했습니다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통계적 유의성 및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Threshold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발견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결과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선택 비율을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70%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수준까지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줄였을 때는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베이스라인과 비교하여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통계적으로 유의미한 성능 저하가 나타나지 않았습니다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하지만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60%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이하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로 비율이 떨어지는 </a:t>
            </a:r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시점부터는</a:t>
            </a:r>
            <a:endParaRPr lang="en-US" sz="1200" b="1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성능 차이가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유의미하게 벌어지기 시작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따라서 저는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시간 효율성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약 </a:t>
            </a:r>
            <a:r>
              <a:rPr lang="en-US" altLang="ko-KR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29.8%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확보하면서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정확도 손실을 방어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할 수 있는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최적의 설정값을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70%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로 결정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했습니다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XXXXXX=======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Mutant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개수를 줄일 때 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Top-N 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등의 점수가 일관적으로 줄어들지 않고 감소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증가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감소하는데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왜 그런 것인지</a:t>
            </a:r>
            <a:endParaRPr lang="en-US" altLang="ko-K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non-</a:t>
            </a:r>
            <a:r>
              <a:rPr lang="en-US" altLang="ko-KR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determinstic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요소가 두가지 있습니다</a:t>
            </a:r>
            <a:endParaRPr lang="en-US" altLang="ko-K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(1): 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어떤 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mutant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선택해서 사용하는지</a:t>
            </a:r>
            <a:endParaRPr lang="en-US" altLang="ko-K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(2): 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딥러닝 모델의 학습전의 초기 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weight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값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따라서 </a:t>
            </a:r>
            <a:r>
              <a:rPr lang="ko-KR" alt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이로인해</a:t>
            </a: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성능이 조금씩 다르지만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차이는 통계적으로 유의한 차이가 나타나지 않았습니다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A643E4-4C5E-3712-3165-6D08CF4DAC1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B093677-D723-4A07-B667-D1C4E592ED95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E9C48AF-7C57-55CA-627D-E944887E10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354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0ECE7C-420A-ECA6-AD53-CC903AC02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2105A5-DD7A-791D-5678-E9C958E347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2C30B3-F72B-5771-A58C-D8DF3A8CE7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#26: RQ2: Mutant Count Per Line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설정 설명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표의 헤더와 좌측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'70%'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텍스트 지목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번째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RQ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는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라인당 생성할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변이체의 개수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＇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입니다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앞선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RQ1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 도출한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70%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라인 선택 비율을 고정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한 상태에서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라인당 변이체 개수를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개부터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개까지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단계적으로 줄여가며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실험을 진행했습니다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결과 및 임계점 발견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표의 파란색 텍스트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(3)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와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p-value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열 지목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결과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변이체 개수를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개까지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줄이더라도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베이스라인과 비교했을 때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통계적으로 유의미한 성능 차이는 나타나지 않았습니다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하지만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 이하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로 내려가는 순간부터는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p-value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0.05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미만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으로 떨어지며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성능이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유의미하게 하락하게 됩니다</a:t>
            </a:r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따라서 최적의 변이체 개수를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로 결정했습니다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최종 성과 강조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(Climax) -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슬라이드 하단 파란색 수치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(74.6%...)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지목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결론적으로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RQ1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RQ2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 찾은 최적의 파라미터를 모두 적용했을 때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 시간을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무려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74.6%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나 단축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할 수 있었습니다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의미 부여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이는 본 연구가 해결하고자 했던 첫 번째 문제인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구축의 막대한 시간 비용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＇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성공적으로 해결했음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입증합니다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1507E0-7AB8-7B65-95BE-9F8E6E5B50D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DAAA762-1BAF-434E-820A-F58F99E050AE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1986016-BF9E-9DBF-F405-027EF175DE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578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#27: RQ3: Stack Trace Relevance Feature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개요 및 설정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슬라이드 제목과 텍스트 상단 지목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마지막으로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 연구에서 제안한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스택 트레이스 관련도 피처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모델 정확도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미치는 영향을 검증했습니다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공정한 비교를 위해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RQ1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 </a:t>
            </a:r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RQ2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 도출한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최적의 파라미터 값을 값은 고정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한 상태에서 실험을 진행했습니다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그래프 시각적 설명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우측 바 그래프 전체 지목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우측 그래프에서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주황색 막대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는 기존의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SBFL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MBFL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만으로 학습된 모델의 정확도이며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초록색 막대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는 제가 제안한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스택 트레이스 피처를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추가하여 학습한 모델의 정확도입니다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보시는 것처럼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Top-N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모든 지표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제안 기법이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더 높은 성능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보여주고 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정량적 결과 요약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좌측 수치 텍스트 지목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이를 수치로 환산하면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Top-N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정확도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는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6.8%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 최대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11.0%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까지 향상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되었으며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MFR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지표 또한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14.4%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나 개선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되었습니다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소결론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이러한 결과는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스택 트레이스 관련도 피처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DLFL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모델의 정확도에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효과적인 정보인것을 보입니다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E34F9F-6C04-E336-202E-1C8A3867517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4711CBF-C250-4A66-A6A6-4884EEB679AF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5475A70-A722-6275-BB3E-F6566BD607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461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#28: Application to Military Defense SW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국내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대표 방산 기업인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LIGNex1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국방 무기체계 소프트웨어에 적용한 사례 연구입니다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D05650A-96F4-7A01-051F-1820770FEEF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C2F75F7-E8E9-4FB4-B8DE-3E9E9C11DB19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35A3A56-1F4F-52C2-18D5-4519675860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567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6C6F6-C02C-1A81-2520-40A23DA71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25744F-E1AF-BB2D-2659-966B105BBA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56407A-426E-E36E-730B-D6FA0EBBC8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#29: Collaboration with LIGNex1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협업 및 도구 개발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저는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개월간의 현장 파견 및 협업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통해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약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6,000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줄에 달하는</a:t>
            </a:r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 도구를 직접 개발하여 납품했습니다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대규모 데이터셋 구축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이를 활용하여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항공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해양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유도무기 등 실제 무기체계 시스템에 탑재되는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개의 다른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C/C++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미들웨어 </a:t>
            </a:r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SW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로부터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약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130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만 라인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규모의 데이터셋을 구축했습니다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문제 해결 강조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결과적으로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 도구를 납품하고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이를 실제 현장에 적용함으로써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 연구가 제기했던 두 번째 문제인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국방 분야 적용 사례의 부재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해결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406C5A-5485-7B07-8EEA-5FEA06B2D5F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44BE2C3-5347-4CC3-9D0E-6A9F7E756929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0B717F4-3615-8514-944D-161ECFE683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549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#30: military Defense SW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대상 및 제약 사항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실험 대상은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앞서 말씀드린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개의 무기체계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SW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보안상의 이유로 실제 결함 데이터를 사용할 수 없었습니다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따라서 각 코드 라인당 하나의 변이체를 생성하여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총 </a:t>
            </a:r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300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개의 서로 다른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인공 결함 대상으로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평가를 진행했습니다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핵심 난관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낮은 커버리지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대상 소프트웨어들의 가장 큰 단점은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테스트 케이스 커버리지가 매우 낮다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는 점이었습니다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해결책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MBFL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필수성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따라서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모델에게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더 풍부한 동적 정보를 제공하기 위해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 분석을 통한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MBFL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특징을 사용했습니다</a:t>
            </a:r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XXXXXXXX=======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현실적인 제약이 있었고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과거 논문에서 인공 버그 또한 실제 버그와 유의미한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상관관계있다고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했고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딥러닝에서는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최대한 많은 버그 결함 버전으로부터 학습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시켜야했다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487532-D9B1-C41A-51F6-CA1C4AF6D4C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6202F4FC-5EAF-44CD-8FAB-344BD1B3AB02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B512338-9ABD-4588-A34C-18064FC3B9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4802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#31: lignex1: application to military defense SW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정확도 성과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앞선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탐색적 연구에서 결정한 방법론을</a:t>
            </a:r>
            <a:endParaRPr lang="en-US" altLang="ko-K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국방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무기체계에 적용한 결과입니다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Top-5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정확도는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85%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라는 높은 수치를 달성했으며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효율성 성과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또한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연구를 통해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도출한 최적 파라미터를 적용함으로써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이론적으로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약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79%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시간 효율성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확보할 수 있었습니다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F41D27-3823-FB50-7D05-324F03FA947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71FEC95-FEBC-4BEE-9A30-5777861DDCF1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2686779-86E7-54A8-C533-36EFF326B1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60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29EB9-3651-C450-495D-3693CF918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B846EF-F4B6-5FDD-74D9-9501EC49C8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60C111-8E47-BD69-16F7-7962F698A6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#3: MBFL, F2P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MBFL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기법은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프로그램의 소스 코드 라인을 변이하여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변이 프로그램의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실행 결과 바탕으로 결함을 탐지합니다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여기서 핵심은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 전후에 나타나는</a:t>
            </a:r>
            <a:endParaRPr lang="en-US" altLang="ko-KR" sz="1200" b="1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가지 </a:t>
            </a:r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실행 동작의 변화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입니다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 번째는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F2P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이는 원본 프로그램에서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실패했던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테스트가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변이가 적용된 프로그램에서는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통과하는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현상을 의미합니다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이러한 현상은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변이된 라인이</a:t>
            </a:r>
            <a:b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결함 위치일 가능성이 높다는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강력한 지표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 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예시 그림을 보시겠습니다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Example.c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번째 라인이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실제 결함 코드 라인이라고 가정하겠습니다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라인을 대상으로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변이를 생성하고 테스트를 수행했을 때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보시는 것처럼 원래 실패했던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TC3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TC4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통과로 바뀌는 현상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관찰됩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D7CC73-A521-A04E-91B4-8838837EB98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974B5ED-5E78-45CD-A1CA-205B2FEEDD90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A94536D-9280-D904-63E2-10EE35B397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693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#32: LIGnex1: Integration to DLFL system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시스템 통합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제가 개발하여 납품한 데이터셋 추출 도구는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현재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LIGnex1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사내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DLFL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시스템에 성공적으로 탑재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되었습니다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웹 인터페이스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시스템은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웹 인터페이스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통해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자동으로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MBFL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기반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데이터셋을 추출하고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모델 학습까지 수행할 수 있는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환경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으로 구축되었습니다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C150CE1-07D1-5031-8482-DEB9F1F72FF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6BBB49BC-D672-4962-A016-6DD462A3726E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D7D36B0-4E67-E324-14D3-CC4BAC47B5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8556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긍정적 피드백 요약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마지막으로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 프로젝트에 참여한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LIGnex1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연구원들로부터 매우 긍정적인 피드백을 받았습니다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구체적 평가 내용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한 연구원은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제가 납품한 도구를 통해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실제 학습 데이터셋을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성공적으로 구축할 수 있었으며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과제의 목표 성능을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초과 달성한 점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높이 평가했습니다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또 다른 연구원은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향후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이러한 자동화 기술이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현업 개발자들의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디버깅 소요 시간을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획기적으로 단축할 수 있을 것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이라며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기대감을 표했습니다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47B2661-3A06-5990-87DC-7F69F98E830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BB3BECFC-9B1A-4EF5-91D7-8FD6F3AAF57D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97F29B2-3169-CB86-011B-C38219C18A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756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#34: Conclusion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마무리 멘트 시작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지금까지의 내용을 바탕으로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 연구의 핵심 기여점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요약하겠습니다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기여점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1: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효율성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비용 절감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체계적인 데이터셋 구축 방법론을 제안하여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기존 방식 대비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 비용을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74.6%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절감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했습니다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기여점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효과성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정확도 향상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둘째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스택 트레이스 관련도 피처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도입하여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모델의 정확도를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최대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11.0%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까지 향상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시켰습니다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기여점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3: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실용성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현장 적용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셋째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제안된 기술을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LIGnex1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국방 무기체계 소프트웨어에 적용하여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Top-5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기준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85%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높은 정확도를 달성했으며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개발된 도구를 현업 시스템에 성공적으로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통합하였습니다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[5.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향후 연구 계획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(Future Work)]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마지막으로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향후 연구 계획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 연구를 통해 구축된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고품질의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DLFL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데이터셋을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최근 대두되는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LLM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 결합하여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더욱 정교하고 강력한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Hybrid Ranking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접근법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으로 연구를 확장해 나갈 예정입니다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[6.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끝인사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이상으로 발표를 마치겠습니다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경청해 주셔서 감사합니다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150478-E03A-F84C-4809-2710B409E6E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ED943B4-3838-4886-9B8D-80173E4CA925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2002F21-2291-8ED7-ABBE-0896C423AD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309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변이 기반 결함 위치 추정</a:t>
            </a:r>
            <a:r>
              <a:rPr lang="en-US" altLang="ko-KR" dirty="0"/>
              <a:t>(MBFL) </a:t>
            </a:r>
            <a:r>
              <a:rPr lang="ko-KR" altLang="en-US" dirty="0"/>
              <a:t>특성을 활용한 딥러닝 기반 결함 위치 추정</a:t>
            </a:r>
            <a:r>
              <a:rPr lang="en-US" altLang="ko-KR" dirty="0"/>
              <a:t>(DLFL)</a:t>
            </a:r>
            <a:r>
              <a:rPr lang="ko-KR" altLang="en-US" dirty="0"/>
              <a:t>용 체계적 데이터셋 구축</a:t>
            </a:r>
          </a:p>
          <a:p>
            <a:endParaRPr lang="ko-KR" altLang="en-US" dirty="0"/>
          </a:p>
          <a:p>
            <a:endParaRPr lang="ko-KR" altLang="en-US" dirty="0"/>
          </a:p>
          <a:p>
            <a:r>
              <a:rPr lang="en-US" altLang="ko-KR" dirty="0"/>
              <a:t>XXXXXX======= Mutation Generation</a:t>
            </a:r>
          </a:p>
          <a:p>
            <a:r>
              <a:rPr lang="en-US" altLang="ko-KR" dirty="0"/>
              <a:t>2018, </a:t>
            </a:r>
            <a:r>
              <a:rPr lang="ko-KR" altLang="en-US" dirty="0"/>
              <a:t>연구실 선배가 개발한 </a:t>
            </a:r>
            <a:r>
              <a:rPr lang="en-US" altLang="ko-KR" dirty="0"/>
              <a:t>MUSIC++</a:t>
            </a:r>
            <a:r>
              <a:rPr lang="ko-KR" altLang="en-US" dirty="0"/>
              <a:t>이라는 변이 생성도구 활용했고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이는 코드를 분석하여 규칙 기반으로 변이 연산을 적용한다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변이 연산의 예는</a:t>
            </a:r>
            <a:r>
              <a:rPr lang="en-US" altLang="ko-KR" dirty="0"/>
              <a:t>, -</a:t>
            </a:r>
            <a:r>
              <a:rPr lang="ko-KR" altLang="en-US" dirty="0"/>
              <a:t>를 </a:t>
            </a:r>
            <a:r>
              <a:rPr lang="en-US" altLang="ko-KR" dirty="0"/>
              <a:t>+</a:t>
            </a:r>
            <a:r>
              <a:rPr lang="ko-KR" altLang="en-US" dirty="0"/>
              <a:t>로 바꾼다던가</a:t>
            </a:r>
            <a:r>
              <a:rPr lang="en-US" altLang="ko-KR" dirty="0"/>
              <a:t>,</a:t>
            </a:r>
          </a:p>
          <a:p>
            <a:r>
              <a:rPr lang="ko-KR" altLang="en-US" dirty="0"/>
              <a:t>같은 함수내의 변수를 가능한 다른 변수로 변경한다던가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XXXXXXX================ Difference of distance and position</a:t>
            </a:r>
          </a:p>
          <a:p>
            <a:r>
              <a:rPr lang="en-US" altLang="ko-KR" dirty="0"/>
              <a:t>Distance (</a:t>
            </a:r>
            <a:r>
              <a:rPr lang="ko-KR" altLang="en-US" dirty="0"/>
              <a:t>엄격함</a:t>
            </a:r>
            <a:r>
              <a:rPr lang="en-US" altLang="ko-KR" dirty="0"/>
              <a:t>): </a:t>
            </a:r>
            <a:r>
              <a:rPr lang="ko-KR" altLang="en-US" dirty="0"/>
              <a:t>코드 상에서 줄 간격이 멀어지면</a:t>
            </a:r>
            <a:r>
              <a:rPr lang="en-US" altLang="ko-KR" dirty="0"/>
              <a:t>(</a:t>
            </a:r>
            <a:r>
              <a:rPr lang="ko-KR" altLang="en-US" dirty="0"/>
              <a:t>예</a:t>
            </a:r>
            <a:r>
              <a:rPr lang="en-US" altLang="ko-KR" dirty="0"/>
              <a:t>: 10</a:t>
            </a:r>
            <a:r>
              <a:rPr lang="ko-KR" altLang="en-US" dirty="0"/>
              <a:t>줄 이상</a:t>
            </a:r>
            <a:r>
              <a:rPr lang="en-US" altLang="ko-KR" dirty="0"/>
              <a:t>), </a:t>
            </a:r>
            <a:r>
              <a:rPr lang="ko-KR" altLang="en-US" dirty="0"/>
              <a:t>아예 다른 로직일 확률이 매우 높음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따라서 가차 없이</a:t>
            </a:r>
            <a:r>
              <a:rPr lang="en-US" altLang="ko-KR" dirty="0"/>
              <a:t>(Exponentially) </a:t>
            </a:r>
            <a:r>
              <a:rPr lang="ko-KR" altLang="en-US" dirty="0"/>
              <a:t>점수를 깎아 노이즈를 제거해야 함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Position (</a:t>
            </a:r>
            <a:r>
              <a:rPr lang="ko-KR" altLang="en-US" dirty="0"/>
              <a:t>관대함</a:t>
            </a:r>
            <a:r>
              <a:rPr lang="en-US" altLang="ko-KR" dirty="0"/>
              <a:t>): </a:t>
            </a:r>
            <a:r>
              <a:rPr lang="ko-KR" altLang="en-US" dirty="0"/>
              <a:t>에러가 발생한 지점</a:t>
            </a:r>
            <a:r>
              <a:rPr lang="en-US" altLang="ko-KR" dirty="0"/>
              <a:t>(Top)</a:t>
            </a:r>
            <a:r>
              <a:rPr lang="ko-KR" altLang="en-US" dirty="0"/>
              <a:t>이 아니더라도</a:t>
            </a:r>
            <a:r>
              <a:rPr lang="en-US" altLang="ko-KR" dirty="0"/>
              <a:t>, </a:t>
            </a:r>
            <a:r>
              <a:rPr lang="ko-KR" altLang="en-US" dirty="0"/>
              <a:t>그 함수를 호출한 </a:t>
            </a:r>
            <a:r>
              <a:rPr lang="en-US" altLang="ko-KR" dirty="0"/>
              <a:t>3~4</a:t>
            </a:r>
            <a:r>
              <a:rPr lang="ko-KR" altLang="en-US" dirty="0"/>
              <a:t>번째 프레임이 **진짜 원인</a:t>
            </a:r>
            <a:r>
              <a:rPr lang="en-US" altLang="ko-KR" dirty="0"/>
              <a:t>(Root Cause)**</a:t>
            </a:r>
            <a:r>
              <a:rPr lang="ko-KR" altLang="en-US" dirty="0"/>
              <a:t>일 확률은 여전히 높음</a:t>
            </a:r>
            <a:r>
              <a:rPr lang="en-US" altLang="ko-KR" dirty="0"/>
              <a:t>(Error Propagation).</a:t>
            </a:r>
          </a:p>
          <a:p>
            <a:r>
              <a:rPr lang="ko-KR" altLang="en-US" dirty="0"/>
              <a:t>따라서 너무 급격하게 점수를 깎으면 안 됨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XXXXXX======= Accuracy difference</a:t>
            </a:r>
          </a:p>
          <a:p>
            <a:r>
              <a:rPr lang="en-US" altLang="ko-KR" dirty="0"/>
              <a:t>Mutant</a:t>
            </a:r>
            <a:r>
              <a:rPr lang="ko-KR" altLang="en-US" dirty="0"/>
              <a:t>의 개수를 줄일 때 </a:t>
            </a:r>
            <a:r>
              <a:rPr lang="en-US" altLang="ko-KR" dirty="0"/>
              <a:t>Top-N </a:t>
            </a:r>
            <a:r>
              <a:rPr lang="ko-KR" altLang="en-US" dirty="0"/>
              <a:t>등의 점수가 일관적으로 줄어들지 않고 감소</a:t>
            </a:r>
            <a:r>
              <a:rPr lang="en-US" altLang="ko-KR" dirty="0"/>
              <a:t>-</a:t>
            </a:r>
            <a:r>
              <a:rPr lang="ko-KR" altLang="en-US" dirty="0"/>
              <a:t>증가</a:t>
            </a:r>
            <a:r>
              <a:rPr lang="en-US" altLang="ko-KR" dirty="0"/>
              <a:t>-</a:t>
            </a:r>
            <a:r>
              <a:rPr lang="ko-KR" altLang="en-US" dirty="0"/>
              <a:t>감소하는데</a:t>
            </a:r>
            <a:r>
              <a:rPr lang="en-US" altLang="ko-KR" dirty="0"/>
              <a:t>, </a:t>
            </a:r>
            <a:r>
              <a:rPr lang="ko-KR" altLang="en-US" dirty="0"/>
              <a:t>왜 그런 것인지</a:t>
            </a:r>
          </a:p>
          <a:p>
            <a:r>
              <a:rPr lang="en-US" altLang="ko-KR" dirty="0"/>
              <a:t>non-</a:t>
            </a:r>
            <a:r>
              <a:rPr lang="en-US" altLang="ko-KR" dirty="0" err="1"/>
              <a:t>determinstic</a:t>
            </a:r>
            <a:r>
              <a:rPr lang="en-US" altLang="ko-KR" dirty="0"/>
              <a:t> </a:t>
            </a:r>
            <a:r>
              <a:rPr lang="ko-KR" altLang="en-US" dirty="0"/>
              <a:t>요소가 두가지 있습니다</a:t>
            </a:r>
          </a:p>
          <a:p>
            <a:r>
              <a:rPr lang="en-US" altLang="ko-KR" dirty="0"/>
              <a:t>(1): </a:t>
            </a:r>
            <a:r>
              <a:rPr lang="ko-KR" altLang="en-US" dirty="0"/>
              <a:t>어떤 </a:t>
            </a:r>
            <a:r>
              <a:rPr lang="en-US" altLang="ko-KR" dirty="0"/>
              <a:t>mutant</a:t>
            </a:r>
            <a:r>
              <a:rPr lang="ko-KR" altLang="en-US" dirty="0"/>
              <a:t>를 선택해서 사용하는지</a:t>
            </a:r>
          </a:p>
          <a:p>
            <a:r>
              <a:rPr lang="en-US" altLang="ko-KR" dirty="0"/>
              <a:t>(2): </a:t>
            </a:r>
            <a:r>
              <a:rPr lang="ko-KR" altLang="en-US" dirty="0"/>
              <a:t>딥러닝 모델의 학습전의 초기 </a:t>
            </a:r>
            <a:r>
              <a:rPr lang="en-US" altLang="ko-KR" dirty="0"/>
              <a:t>weight</a:t>
            </a:r>
            <a:r>
              <a:rPr lang="ko-KR" altLang="en-US" dirty="0"/>
              <a:t>값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따라서 이로인해 성능이 조금씩 다르지만</a:t>
            </a:r>
            <a:r>
              <a:rPr lang="en-US" altLang="ko-KR" dirty="0"/>
              <a:t>,</a:t>
            </a:r>
          </a:p>
          <a:p>
            <a:r>
              <a:rPr lang="ko-KR" altLang="en-US" dirty="0"/>
              <a:t>이 차이는 통계적으로 유의한 차이가 나타나지 않았습니다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XXXXXXXX======= Artificial Bugs</a:t>
            </a:r>
          </a:p>
          <a:p>
            <a:r>
              <a:rPr lang="en-US" altLang="ko-KR" dirty="0"/>
              <a:t>1. </a:t>
            </a:r>
            <a:r>
              <a:rPr lang="ko-KR" altLang="en-US" dirty="0"/>
              <a:t>현실적인 제약이 있었고</a:t>
            </a:r>
          </a:p>
          <a:p>
            <a:r>
              <a:rPr lang="en-US" altLang="ko-KR" dirty="0"/>
              <a:t>2. </a:t>
            </a:r>
            <a:r>
              <a:rPr lang="ko-KR" altLang="en-US" dirty="0"/>
              <a:t>과거 논문에서 인공 버그 또한 실제 버그와 유의미한 상관관계있다고 했고</a:t>
            </a:r>
          </a:p>
          <a:p>
            <a:r>
              <a:rPr lang="en-US" altLang="ko-KR" dirty="0"/>
              <a:t>3. </a:t>
            </a:r>
            <a:r>
              <a:rPr lang="ko-KR" altLang="en-US" dirty="0"/>
              <a:t>딥러닝에서는 최대한 많은 버그 결함 버전으로부터 학습 시켜야했다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XXXXXXX============ Deep Learning Model: SOTA, </a:t>
            </a:r>
            <a:r>
              <a:rPr lang="en-US" altLang="ko-KR" dirty="0" err="1"/>
              <a:t>Codehealer</a:t>
            </a:r>
            <a:endParaRPr lang="en-US" altLang="ko-KR" dirty="0"/>
          </a:p>
          <a:p>
            <a:r>
              <a:rPr lang="en-US" altLang="ko-KR" dirty="0"/>
              <a:t>- TOSEM 2025</a:t>
            </a:r>
          </a:p>
          <a:p>
            <a:r>
              <a:rPr lang="en-US" altLang="ko-KR" dirty="0"/>
              <a:t>- simple MLP model</a:t>
            </a:r>
          </a:p>
          <a:p>
            <a:r>
              <a:rPr lang="en-US" altLang="ko-KR" dirty="0"/>
              <a:t>- loss function: cross entropy (difference between prediction to ground truth)</a:t>
            </a:r>
          </a:p>
          <a:p>
            <a:r>
              <a:rPr lang="en-US" altLang="ko-KR" dirty="0"/>
              <a:t>- optimizer: Adam</a:t>
            </a:r>
          </a:p>
          <a:p>
            <a:r>
              <a:rPr lang="en-US" altLang="ko-KR" dirty="0"/>
              <a:t>- hidden layer: 1, the same size as input</a:t>
            </a:r>
            <a:endParaRPr lang="en-US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1C3F47-5480-F229-D639-BA1752FD909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0E9AD879-1846-4BCD-9F6D-A4DB59375DA2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A202627-D7AF-6A70-AE07-ED65B7E985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81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#4: MBFL, P2F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번째는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P2F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이는 앞서와 반대로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원래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통과하던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테스트가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 프로그램에서는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실패하는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현상입니다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현상은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정상적인 로직이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변이에 의해 훼손되었음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의미하므로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역으로 해당 라인은 결함이 없는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정상 코드일 확률이 높음을 시사합니다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예제를 보시면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 번째 라인은 정상 코드입니다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라인에 변이를 생성하여 테스트를 실행했을 때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원래 통과했던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TC 1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TC 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실패로 바뀌는 현상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관찰됩니다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요약하자면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MBFL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은 이러한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F2P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와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P2F,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두 가지 동작 변화 정보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활용하여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결함 위치를 정밀하게 탐지하는 기술입니다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4D2F99F-F2F3-6731-2009-82D324FF49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359E675-BBA5-4960-B8F4-3BCEF877B194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EDBB304-A652-ADED-0FFE-784A9CD318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10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ECA9D-E39A-A947-FC57-CBBB312FF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92F7E6-4668-3092-EC1B-E554CB1F86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1AFF9F-90F3-F43A-3977-A94FC8467D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#5: MBFL, MIP Award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이러한 원리를 바탕으로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MBFL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은 변이 분석을 통해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기존 테스트 정보만으로는 파악하기 어려웠던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코드의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잠재적 특성을 추출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할 수 있다는 큰 강점이 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실제로 이 기술은 그 성능과 영향력을 인정받아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2024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ICST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학회에서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MIP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상을 수상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하기도 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42ECF7E-25AC-0C26-9207-46D8E09AC19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517C4A5-32DF-4933-8D43-82C33A2E92C2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ACD552C-BC11-BE65-ED8B-4FC38B97DF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55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#6: MBFL, Problem Statement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다음으로는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MBFL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기반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DLFL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입니다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이는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앞서 설명한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변이 분석의 풍부한 문맥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정보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딥러닝 모델의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학습 피처로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활용하는 기법입니다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단순한 정적 코드 패턴이 아닌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실제 변이 프로그램의 기반으로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동작 변화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학습하기 때문에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월등한 정확도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기대할 수 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하지만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기법에는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결정적인 한계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 존재합니다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바로 학습 데이터를 제작하기 위해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수많은 변이를 생성하고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개별적으로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테스트해야 하므로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막대한 계산 비용이 발생한다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는 점입니다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이에 본 연구에서해결해야 할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문제를 다음 두 가지로 정의했습니다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MBFL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기반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DLFL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 비용의 비현실성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예를 들어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불과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만 라인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규모의 프로젝트를 처리하는 데에만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무려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330 CPU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일이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소요될 정도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비용소모가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극심합니다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둘째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이러한 </a:t>
            </a:r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진입 장벽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으로 인해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국방 무기체계 소프트웨어에 적용된 사례가 전무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하다는 점입니다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altLang="ko-KR" sz="1200" b="1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고신뢰성이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요구되는 국방 소프트웨어 분야에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MBFL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기반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DLFL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은 매우 적합한 도구입니다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하지만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비현실적으로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높은 비용과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 도구의 부재로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인해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아직 도입된 사례가 없습니다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따라서 저는 본 연구를 통해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두 가지 핵심 문제를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해결하고자 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873A105-9324-0EDE-50CC-D4C1AF244D8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2F1B36D-4C1D-46DF-AC95-0D913782702B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51A9B1C-E8A4-97C6-1745-E6A5D60188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98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322A8-49FC-8237-261F-676E1CA55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90BBA8-6576-6085-5A23-B5E456CE9B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DC3BE0-B9F1-550E-2C09-45DAB7D366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#7: Existing Research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먼저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선행 연구들의 한계점을 분석했습니다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2019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년 이후 발표된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주요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DLFL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논문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편을 검토한 결과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학계의 관심은 대부분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모델 아키텍처 개선을 통한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정확도 향상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에만 집중되고있었습니다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반면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딥러닝 성능을 좌우하는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 과정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 대해서는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표준화된 방법론이나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공개 도구 없이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연구자마다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'Ad-hoc'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한 방식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으로 수행하고 있었습니다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기존 방식을 따를 경우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하나의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Libxml2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결함 버전을 처리하는 데에만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약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18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소요됩니다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하지만 딥러닝 모델 학습을 위해서는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단 하나의 결함 버전만으로는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불충분합니다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이를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 버전으로만 확장해도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구축에만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약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38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일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 소요됩니다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불과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50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 버전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을 준비하는 데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한 달 이상이 걸린다는 것은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사실상 실무 적용에는 어렵다고 보실수있습니다</a:t>
            </a:r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09AF5D-A564-703D-E553-68FF2BCFF02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EB45BF6-3E11-44AA-8181-70B45D45E47C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C6F209A-BF42-BD25-FF63-D6F7FBB580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00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#8: Thesis Statement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따라서 본 연구에서는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세 가지 핵심 성과</a:t>
            </a:r>
            <a:r>
              <a:rPr lang="ko-KR" alt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를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달성했습니다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DLFL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 과정을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체계적으로 최적화하여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실제 소요 시간을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74.6%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단축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둘째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스택 트레이스 관련도 특징을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새로운 학습 요소로 활용하여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모델의 정확도를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6.8%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에서 최대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11.0%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까지 향상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시켰습니다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마지막으로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제안한 기법을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LIG Nex1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의 무기체계 소프트웨어에 적용하였으며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Top-5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85%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라는 높은 정확도를 달성했습니다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그럼 지금부터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본 연구에서 다루누는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데이터셋의 구조를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설명해 드리겠습니다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8C1DE0-FFA4-C2DA-37D3-0E1149277EB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58F617DD-8288-48D3-BB5E-D1C5703D62CD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B7B01D0-281B-7DC4-C40A-E705CD0C45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29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#10: DLFL Dataset Overview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슬라이드 개요 및 입력 소개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제가 직접 개발한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데이터셋 구축 도구는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대상 프로젝트의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소스 코드와 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테스트 케이스를 입력받아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자동으로 데이터셋을 추출합니다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출력 데이터 구조 설명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추출 결과로 생성되는 데이터셋은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우측 표와 같이 구성됩니다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atinLnBrk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여기서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각 행은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하나의 소스 코드 라인에 대응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컬럼 상세 설명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b="1" dirty="0"/>
              <a:t>그렇다면</a:t>
            </a:r>
            <a:r>
              <a:rPr lang="en-US" altLang="ko-KR" b="1" dirty="0"/>
              <a:t>, </a:t>
            </a:r>
            <a:r>
              <a:rPr lang="ko-KR" altLang="en-US" b="1" dirty="0"/>
              <a:t>이 하나의 행이</a:t>
            </a:r>
            <a:endParaRPr lang="en-US" altLang="ko-KR" b="1" dirty="0"/>
          </a:p>
          <a:p>
            <a:pPr latinLnBrk="1"/>
            <a:r>
              <a:rPr lang="ko-KR" altLang="en-US" b="1" dirty="0"/>
              <a:t>구체적으로 어떤 정보들을 담고 있는지</a:t>
            </a:r>
            <a:endParaRPr lang="en-US" altLang="ko-KR" dirty="0"/>
          </a:p>
          <a:p>
            <a:pPr latinLnBrk="1"/>
            <a:r>
              <a:rPr lang="ko-KR" altLang="en-US" dirty="0"/>
              <a:t>순서대로 설명드리겠습니다</a:t>
            </a:r>
            <a:r>
              <a:rPr lang="en-US" altLang="ko-KR" dirty="0"/>
              <a:t>.</a:t>
            </a: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첫 번째는</a:t>
            </a:r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코드 라인의 식별자입니다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이는 코드 라인의 위치를 특정할 수 있도록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파일명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함수명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그리고 라인 번호가 기록됩니다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다음은 의심도 점수입니다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보시는 바와 같이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서로 다른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개의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SBFL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기법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과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개의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MBFL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기법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으로 계산된 점수들이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피처로 나열되어 있습니다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마지막은 정답 레이블입니다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해당 라인이 실제 결함인지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혹은 정상 코드인지를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나타내는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Ground Truth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정보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가 포함됩니다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atinLnBrk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[4. </a:t>
            </a:r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전환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그럼 이제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이렇게 구축된 데이터가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실제 딥러닝 모델 학습에</a:t>
            </a:r>
            <a:endParaRPr lang="en-US" altLang="ko-K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ko-KR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어떻게 활용되는지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설명해 드리겠습니다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DF7FD99-9B67-D6EA-8CA8-9EF419C6940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3170277-8356-4162-A5E1-1C8B601344FE}" type="datetime1">
              <a:rPr lang="ko-KR" altLang="en-US" smtClean="0"/>
              <a:t>2026-01-29</a:t>
            </a:fld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A195317-16DA-9FA2-23A7-2B7C1F4EFE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B2EF2-1756-4E8A-ACB1-1E1F18814F8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73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2D40D-7CB7-60DF-78C6-79CEA3C73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F73BAE-B0A3-FD6E-05F1-510370CA94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25491-B6DE-DA46-ADF8-F672717EC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12E6-8902-4CB9-9EDB-4139FEDB41C9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690BF-9C94-8F2D-48DF-D5544A707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3A9DC-2A3B-C35A-D6C2-84022E6FD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589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0DE68-5D1B-5067-964D-B730B8B5A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F8842C-EA85-2CE5-606D-40AB07B191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CF2F5-ED38-BCDD-3F78-8E82CB743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A05F2-343E-43E0-8B72-5FC19783DAE7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61048-2225-D91D-4CD6-D4ABC6840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9AE90-35F9-54E5-154F-B6851FFA4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10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499071-A834-9EE2-F25C-AA14035E34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038489-022C-3CE0-F301-7DE65EFD6B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42F13-5FF6-4999-1A09-5ACDB8444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9A16B-EA24-4B37-BB6A-190B839701E7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AF477-5088-80BA-44A2-EE68DF662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3C6C9-328D-AB94-8BCC-F0624E3CC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38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7D8D7-F32A-D93E-75CA-433518618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373" y="365125"/>
            <a:ext cx="11391254" cy="882489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2A2A2-2269-DFFE-1802-B69E9E0B2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1534332"/>
            <a:ext cx="11391254" cy="464263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7D9E5-C62C-ADE6-C754-5820709D1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DF94-E865-4C55-BE68-7320D1F350C7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DB73E-0354-58A7-D1C7-51BA4CA60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533D2-2EA8-312E-0BFA-196F51237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557B138-FD52-026E-DDA7-E2B30960441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 userDrawn="1"/>
        </p:nvCxnSpPr>
        <p:spPr>
          <a:xfrm>
            <a:off x="400373" y="1158498"/>
            <a:ext cx="1139125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5983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8DB45-D1F5-6DF2-FC41-A967B399B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FCA18-E6A7-D8E7-2599-B30D6FA6E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00FDD-13A2-A04F-F6ED-7E8D3DFCD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C77F-B85A-4B8A-AB0D-D1C01FB795B2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4880F-C372-4FC3-68A9-449E3B6B3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323F7-5DD7-F477-BE23-F59B0D8D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30A3A-2872-B846-37FE-8CA5E943B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00833-716F-3E63-1935-CF2F2801EF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89D17C-3D6C-0ED9-6836-44FDEDD14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658F09-E4DD-5676-8C3D-94186F15C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359C-711C-4708-831A-9DE6569D4162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87970D-DAC0-76F3-CB12-5339C83B9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8743C2-7294-FB4D-A668-BCE43240A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8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15A7E-A5D7-661C-800E-81B745261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2B776A-2C8B-9E04-E28F-73E230B74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5469D-A23A-FA28-F352-FAB7C9D6F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29629F-0DAE-BEC8-9168-F3090720FD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A55B03-62B1-B11B-3913-4841F73B60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E80639-4A5F-C2FE-7223-E45069D18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66BB-7573-4B3B-977A-5671D3D1D6B4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EBFF47-588C-8595-BB11-070001FA6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EDF482-9336-C781-E1A0-45CABDCD8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1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C545C-912F-AD0E-6AFF-DA50EB4A3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A6EA9F-41C1-FD3B-703D-10F96472F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747F6-FA3C-46C1-93AC-8A66F304B65F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4E4217-27F6-A3E8-4188-F1A39FF66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F267C0-3E4A-26EF-E481-59CF4F10F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56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9CA5EE-6AEA-1F1C-EEF5-E077E9129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2DBC-D10C-4BE7-B645-DB8B98BE8017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ADFE89-96A8-F88C-17B2-D87793F6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797806-1225-C37E-04C8-4EA00D294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5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F4488-23F3-D573-B501-ABB4FCF63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7CC3E-B8E9-D121-4CDC-9ABC8F08D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54C31-2F77-A24E-DA5D-6250393253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84F256-4834-A24E-78B0-F3D6D91A5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3DEA8-409B-4787-8FF3-ECD170992DA6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43BC72-9064-A2C4-C09B-B9E4F67C6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B544B-023F-98BB-D736-67C848D63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9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0D42E-5266-525D-1113-7C24FB47E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04C4EB-135A-65B4-C2D2-82792963EC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5E9E61-700E-5B95-3A4D-971409C09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67A37-704E-3201-A050-B4AEA9462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9ABD-9EA3-4DD5-92E8-40E0A8CBDC60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BB177B-BF08-433C-DA32-45401D2BB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B36743-C83A-A19E-2268-BFD1C9183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77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7C7030-C593-951F-9E6E-3290EAD6A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78C7C-2EDE-4058-E6E3-9EEE899D9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0B29A-7B5B-BE17-CE1B-9318226AE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BE3E52-5308-4107-ABAB-005A39392DEF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0478A-119F-BE24-B9DD-09E5386A8E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CAEE4-9C26-253E-0289-79BDEBF1B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586ECA-BEC3-4FA8-9EBD-211BB709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32.png"/><Relationship Id="rId10" Type="http://schemas.openxmlformats.org/officeDocument/2006/relationships/image" Target="../media/image34.png"/><Relationship Id="rId4" Type="http://schemas.openxmlformats.org/officeDocument/2006/relationships/image" Target="../media/image31.png"/><Relationship Id="rId9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32.png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BAEB0-0E35-5D5F-6613-8D03D29308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904" y="1515534"/>
            <a:ext cx="11188192" cy="1681163"/>
          </a:xfrm>
        </p:spPr>
        <p:txBody>
          <a:bodyPr>
            <a:noAutofit/>
          </a:bodyPr>
          <a:lstStyle/>
          <a:p>
            <a:pPr algn="l"/>
            <a:r>
              <a:rPr lang="en-US" sz="3600" b="1" dirty="0"/>
              <a:t>Systematic Dataset Construction</a:t>
            </a:r>
            <a:br>
              <a:rPr lang="en-US" sz="3600" b="1" dirty="0"/>
            </a:br>
            <a:r>
              <a:rPr lang="en-US" sz="3600" b="1" dirty="0"/>
              <a:t>for Deep Learning-Based Fault Localization (DLFL)</a:t>
            </a:r>
            <a:br>
              <a:rPr lang="en-US" sz="3600" b="1" dirty="0"/>
            </a:br>
            <a:r>
              <a:rPr lang="en-US" sz="3600" b="1" dirty="0"/>
              <a:t>with Mutation-Based Fault Localization(MBFL) Features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7377ED-D475-D612-E6E6-D4F2DCE4F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904" y="3767326"/>
            <a:ext cx="11188192" cy="1287272"/>
          </a:xfrm>
        </p:spPr>
        <p:txBody>
          <a:bodyPr/>
          <a:lstStyle/>
          <a:p>
            <a:pPr algn="l"/>
            <a:r>
              <a:rPr lang="en-US" dirty="0"/>
              <a:t>Master’s Thesis Defense</a:t>
            </a:r>
          </a:p>
          <a:p>
            <a:pPr algn="l"/>
            <a:r>
              <a:rPr lang="en-US" sz="2000" dirty="0"/>
              <a:t>Presenter: Heechan Yang</a:t>
            </a:r>
          </a:p>
          <a:p>
            <a:pPr algn="l"/>
            <a:r>
              <a:rPr lang="en-US" sz="2000" dirty="0"/>
              <a:t>Advisor: </a:t>
            </a:r>
            <a:r>
              <a:rPr lang="en-US" sz="2000" dirty="0" err="1"/>
              <a:t>Moonzoo</a:t>
            </a:r>
            <a:r>
              <a:rPr lang="en-US" sz="2000" dirty="0"/>
              <a:t> Kim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A96C0-9ECD-BD4A-CB50-7AB299489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7488-9D74-44B1-8BE4-DFDC521DF729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FFC85C-0AE5-8D45-08A9-2B94B6F6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1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602542-81EB-D6DD-578E-6178043A594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09600" y="3429000"/>
            <a:ext cx="10490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s on a black background">
            <a:extLst>
              <a:ext uri="{FF2B5EF4-FFF2-40B4-BE49-F238E27FC236}">
                <a16:creationId xmlns:a16="http://schemas.microsoft.com/office/drawing/2014/main" id="{9897FE47-1C70-5DA2-ADE2-3E18B4A7C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182" y="3767327"/>
            <a:ext cx="1472551" cy="462928"/>
          </a:xfrm>
          <a:prstGeom prst="rect">
            <a:avLst/>
          </a:prstGeom>
        </p:spPr>
      </p:pic>
      <p:pic>
        <p:nvPicPr>
          <p:cNvPr id="10" name="Picture 9" descr="A blue and black logo">
            <a:extLst>
              <a:ext uri="{FF2B5EF4-FFF2-40B4-BE49-F238E27FC236}">
                <a16:creationId xmlns:a16="http://schemas.microsoft.com/office/drawing/2014/main" id="{B9F5A738-052F-EAA5-2D41-294AEE77FA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3869974"/>
            <a:ext cx="1339915" cy="38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137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4A8F0-A512-65C9-FAB4-0ACB1970C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DLFL Dataset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887A6-9E17-65D0-A0DA-8780FE208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1866397"/>
            <a:ext cx="11391254" cy="4626478"/>
          </a:xfrm>
        </p:spPr>
        <p:txBody>
          <a:bodyPr/>
          <a:lstStyle/>
          <a:p>
            <a:r>
              <a:rPr lang="en-US" b="1" dirty="0"/>
              <a:t>Example: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sz="1050" b="1" dirty="0"/>
          </a:p>
          <a:p>
            <a:r>
              <a:rPr lang="en-US" dirty="0"/>
              <a:t>Each row contains an array of FL results of each source code line.</a:t>
            </a:r>
          </a:p>
          <a:p>
            <a:endParaRPr lang="en-US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206F2-86AB-56F9-A00E-444B500A9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36E2-B399-4ECD-9A0F-98EACD7996DF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5173AD-40D6-38CC-4490-ADF358D3D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사각형: 둥근 모서리 5">
            <a:extLst>
              <a:ext uri="{FF2B5EF4-FFF2-40B4-BE49-F238E27FC236}">
                <a16:creationId xmlns:a16="http://schemas.microsoft.com/office/drawing/2014/main" id="{E7616C69-E541-2255-63C9-6E05FC8F2FB6}"/>
              </a:ext>
            </a:extLst>
          </p:cNvPr>
          <p:cNvSpPr/>
          <p:nvPr/>
        </p:nvSpPr>
        <p:spPr>
          <a:xfrm>
            <a:off x="3141471" y="2918280"/>
            <a:ext cx="2090161" cy="1018309"/>
          </a:xfrm>
          <a:prstGeom prst="round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MBFL-based</a:t>
            </a:r>
            <a:br>
              <a:rPr lang="en-US" altLang="ko-KR" dirty="0"/>
            </a:br>
            <a:r>
              <a:rPr lang="en-US" altLang="ko-KR" dirty="0"/>
              <a:t>DLFL Dataset Construction Tool</a:t>
            </a:r>
            <a:endParaRPr lang="ko-KR" altLang="en-US" dirty="0"/>
          </a:p>
        </p:txBody>
      </p:sp>
      <p:cxnSp>
        <p:nvCxnSpPr>
          <p:cNvPr id="8" name="직선 화살표 연결선 6">
            <a:extLst>
              <a:ext uri="{FF2B5EF4-FFF2-40B4-BE49-F238E27FC236}">
                <a16:creationId xmlns:a16="http://schemas.microsoft.com/office/drawing/2014/main" id="{7DDA51CC-4DA8-C7A2-D762-299528AD6F6B}"/>
              </a:ext>
            </a:extLst>
          </p:cNvPr>
          <p:cNvCxnSpPr>
            <a:cxnSpLocks/>
            <a:stCxn id="7" idx="3"/>
            <a:endCxn id="15" idx="1"/>
          </p:cNvCxnSpPr>
          <p:nvPr/>
        </p:nvCxnSpPr>
        <p:spPr>
          <a:xfrm>
            <a:off x="5231632" y="3427435"/>
            <a:ext cx="241750" cy="38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사각형: 둥근 모서리 7">
            <a:extLst>
              <a:ext uri="{FF2B5EF4-FFF2-40B4-BE49-F238E27FC236}">
                <a16:creationId xmlns:a16="http://schemas.microsoft.com/office/drawing/2014/main" id="{892859FE-0FB6-5E82-4539-1E47BD67A68A}"/>
              </a:ext>
            </a:extLst>
          </p:cNvPr>
          <p:cNvSpPr/>
          <p:nvPr/>
        </p:nvSpPr>
        <p:spPr>
          <a:xfrm>
            <a:off x="653172" y="2875792"/>
            <a:ext cx="1979084" cy="11032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chemeClr val="tx1"/>
                </a:solidFill>
              </a:rPr>
              <a:t>Lang-33b</a:t>
            </a:r>
            <a:endParaRPr lang="en-US" altLang="ko-KR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chemeClr val="tx1"/>
                </a:solidFill>
              </a:rPr>
              <a:t>#codeFiles: 80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chemeClr val="tx1"/>
                </a:solidFill>
              </a:rPr>
              <a:t>#lines</a:t>
            </a:r>
            <a:r>
              <a:rPr lang="en-US" altLang="ko-KR" sz="1600">
                <a:solidFill>
                  <a:schemeClr val="tx1"/>
                </a:solidFill>
              </a:rPr>
              <a:t>: 17.3K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chemeClr val="tx1"/>
                </a:solidFill>
              </a:rPr>
              <a:t>#TCs:</a:t>
            </a:r>
            <a:r>
              <a:rPr lang="ko-KR" altLang="en-US" sz="1600" dirty="0">
                <a:solidFill>
                  <a:schemeClr val="tx1"/>
                </a:solidFill>
              </a:rPr>
              <a:t> </a:t>
            </a:r>
            <a:r>
              <a:rPr lang="en-US" altLang="ko-KR" sz="1600" dirty="0">
                <a:solidFill>
                  <a:schemeClr val="tx1"/>
                </a:solidFill>
              </a:rPr>
              <a:t>2291</a:t>
            </a:r>
          </a:p>
        </p:txBody>
      </p:sp>
      <p:cxnSp>
        <p:nvCxnSpPr>
          <p:cNvPr id="10" name="직선 화살표 연결선 8">
            <a:extLst>
              <a:ext uri="{FF2B5EF4-FFF2-40B4-BE49-F238E27FC236}">
                <a16:creationId xmlns:a16="http://schemas.microsoft.com/office/drawing/2014/main" id="{E7461DDD-B7FA-D74C-2E67-29BD252DE42E}"/>
              </a:ext>
            </a:extLst>
          </p:cNvPr>
          <p:cNvCxnSpPr>
            <a:cxnSpLocks/>
            <a:stCxn id="9" idx="3"/>
            <a:endCxn id="7" idx="1"/>
          </p:cNvCxnSpPr>
          <p:nvPr/>
        </p:nvCxnSpPr>
        <p:spPr>
          <a:xfrm>
            <a:off x="2632256" y="3427434"/>
            <a:ext cx="509215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FDF9FD1-ECAD-81CD-F212-79A87E37C552}"/>
                  </a:ext>
                </a:extLst>
              </p:cNvPr>
              <p:cNvSpPr txBox="1"/>
              <p:nvPr/>
            </p:nvSpPr>
            <p:spPr>
              <a:xfrm>
                <a:off x="8130675" y="3930822"/>
                <a:ext cx="952169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4000" i="1" smtClean="0">
                          <a:latin typeface="Cambria Math" panose="02040503050406030204" pitchFamily="18" charset="0"/>
                        </a:rPr>
                        <m:t>⋮</m:t>
                      </m:r>
                    </m:oMath>
                  </m:oMathPara>
                </a14:m>
                <a:endParaRPr lang="ko-KR" altLang="en-US" sz="4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FDF9FD1-ECAD-81CD-F212-79A87E37C5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0675" y="3930822"/>
                <a:ext cx="952169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4">
            <a:extLst>
              <a:ext uri="{FF2B5EF4-FFF2-40B4-BE49-F238E27FC236}">
                <a16:creationId xmlns:a16="http://schemas.microsoft.com/office/drawing/2014/main" id="{72A00AD2-7204-7D22-13E0-3190EE37EB5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70948"/>
          <a:stretch>
            <a:fillRect/>
          </a:stretch>
        </p:blipFill>
        <p:spPr>
          <a:xfrm>
            <a:off x="5473382" y="3052887"/>
            <a:ext cx="1989862" cy="75673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1" name="왼쪽 중괄호 12">
            <a:extLst>
              <a:ext uri="{FF2B5EF4-FFF2-40B4-BE49-F238E27FC236}">
                <a16:creationId xmlns:a16="http://schemas.microsoft.com/office/drawing/2014/main" id="{97DD3EEE-FD2C-1969-4465-E64848B0E091}"/>
              </a:ext>
            </a:extLst>
          </p:cNvPr>
          <p:cNvSpPr/>
          <p:nvPr/>
        </p:nvSpPr>
        <p:spPr>
          <a:xfrm rot="5400000">
            <a:off x="8560465" y="1705432"/>
            <a:ext cx="280083" cy="2367666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00FF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868747E-0036-3F6B-279F-F7101DB3DC0A}"/>
              </a:ext>
            </a:extLst>
          </p:cNvPr>
          <p:cNvSpPr txBox="1"/>
          <p:nvPr/>
        </p:nvSpPr>
        <p:spPr>
          <a:xfrm>
            <a:off x="8300826" y="2431852"/>
            <a:ext cx="861133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ko-KR" dirty="0">
                <a:solidFill>
                  <a:srgbClr val="0000FF"/>
                </a:solidFill>
                <a:ea typeface="微软雅黑"/>
                <a:cs typeface="Posterama" panose="020B0504020200020000" pitchFamily="34" charset="0"/>
              </a:rPr>
              <a:t>6 SBFL</a:t>
            </a:r>
            <a:endParaRPr lang="ko-KR" altLang="en-US" sz="1800" dirty="0">
              <a:solidFill>
                <a:srgbClr val="0000FF"/>
              </a:solidFill>
              <a:ea typeface="微软雅黑"/>
              <a:cs typeface="Posterama" panose="020B0504020200020000" pitchFamily="34" charset="0"/>
            </a:endParaRPr>
          </a:p>
        </p:txBody>
      </p:sp>
      <p:sp>
        <p:nvSpPr>
          <p:cNvPr id="33" name="왼쪽 중괄호 14">
            <a:extLst>
              <a:ext uri="{FF2B5EF4-FFF2-40B4-BE49-F238E27FC236}">
                <a16:creationId xmlns:a16="http://schemas.microsoft.com/office/drawing/2014/main" id="{5D819547-8F79-0CD2-10CD-EAE656312558}"/>
              </a:ext>
            </a:extLst>
          </p:cNvPr>
          <p:cNvSpPr/>
          <p:nvPr/>
        </p:nvSpPr>
        <p:spPr>
          <a:xfrm rot="5400000">
            <a:off x="10158368" y="2523608"/>
            <a:ext cx="261280" cy="731315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00FF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AEA9D20-CB5E-3F46-F523-EEA17C065631}"/>
              </a:ext>
            </a:extLst>
          </p:cNvPr>
          <p:cNvSpPr txBox="1"/>
          <p:nvPr/>
        </p:nvSpPr>
        <p:spPr>
          <a:xfrm>
            <a:off x="9785802" y="2422944"/>
            <a:ext cx="914033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ko-KR" dirty="0">
                <a:solidFill>
                  <a:srgbClr val="0000FF"/>
                </a:solidFill>
                <a:ea typeface="微软雅黑"/>
                <a:cs typeface="Posterama" panose="020B0504020200020000" pitchFamily="34" charset="0"/>
              </a:rPr>
              <a:t>2 MBFL</a:t>
            </a:r>
            <a:endParaRPr lang="ko-KR" altLang="en-US" sz="1800" dirty="0">
              <a:solidFill>
                <a:srgbClr val="0000FF"/>
              </a:solidFill>
              <a:ea typeface="微软雅黑"/>
              <a:cs typeface="Posterama" panose="020B0504020200020000" pitchFamily="34" charset="0"/>
            </a:endParaRPr>
          </a:p>
        </p:txBody>
      </p:sp>
      <p:sp>
        <p:nvSpPr>
          <p:cNvPr id="38" name="왼쪽 중괄호 12">
            <a:extLst>
              <a:ext uri="{FF2B5EF4-FFF2-40B4-BE49-F238E27FC236}">
                <a16:creationId xmlns:a16="http://schemas.microsoft.com/office/drawing/2014/main" id="{664E3D2F-DC60-D63B-6D27-3F770835C83A}"/>
              </a:ext>
            </a:extLst>
          </p:cNvPr>
          <p:cNvSpPr/>
          <p:nvPr/>
        </p:nvSpPr>
        <p:spPr>
          <a:xfrm rot="5400000">
            <a:off x="6330474" y="1897061"/>
            <a:ext cx="280083" cy="1985457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00FF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ADC9D7-9D70-2A38-C467-3C0F44D1FA91}"/>
              </a:ext>
            </a:extLst>
          </p:cNvPr>
          <p:cNvSpPr txBox="1"/>
          <p:nvPr/>
        </p:nvSpPr>
        <p:spPr>
          <a:xfrm>
            <a:off x="5919093" y="2408231"/>
            <a:ext cx="1396536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ko-KR" dirty="0">
                <a:solidFill>
                  <a:srgbClr val="0000FF"/>
                </a:solidFill>
                <a:ea typeface="微软雅黑"/>
                <a:cs typeface="Posterama" panose="020B0504020200020000" pitchFamily="34" charset="0"/>
              </a:rPr>
              <a:t>Code line ID</a:t>
            </a:r>
            <a:endParaRPr lang="ko-KR" altLang="en-US" sz="1800" dirty="0">
              <a:solidFill>
                <a:srgbClr val="0000FF"/>
              </a:solidFill>
              <a:ea typeface="微软雅黑"/>
              <a:cs typeface="Posterama" panose="020B0504020200020000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DD3AD63-F1BD-7777-60ED-AEF1D246740F}"/>
              </a:ext>
            </a:extLst>
          </p:cNvPr>
          <p:cNvSpPr txBox="1"/>
          <p:nvPr/>
        </p:nvSpPr>
        <p:spPr>
          <a:xfrm>
            <a:off x="10639078" y="2521453"/>
            <a:ext cx="1085169" cy="276999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ko-KR" sz="1200" dirty="0">
                <a:solidFill>
                  <a:srgbClr val="0000FF"/>
                </a:solidFill>
                <a:ea typeface="微软雅黑"/>
                <a:cs typeface="Posterama" panose="020B0504020200020000" pitchFamily="34" charset="0"/>
              </a:rPr>
              <a:t>Is Faulty line?</a:t>
            </a:r>
            <a:endParaRPr lang="ko-KR" altLang="en-US" sz="1200" dirty="0">
              <a:solidFill>
                <a:srgbClr val="0000FF"/>
              </a:solidFill>
              <a:ea typeface="微软雅黑"/>
              <a:cs typeface="Posterama" panose="020B0504020200020000" pitchFamily="34" charset="0"/>
            </a:endParaRPr>
          </a:p>
        </p:txBody>
      </p:sp>
      <p:sp>
        <p:nvSpPr>
          <p:cNvPr id="41" name="왼쪽 중괄호 14">
            <a:extLst>
              <a:ext uri="{FF2B5EF4-FFF2-40B4-BE49-F238E27FC236}">
                <a16:creationId xmlns:a16="http://schemas.microsoft.com/office/drawing/2014/main" id="{2B2AB86D-8236-EA0D-41DA-4551950E5796}"/>
              </a:ext>
            </a:extLst>
          </p:cNvPr>
          <p:cNvSpPr/>
          <p:nvPr/>
        </p:nvSpPr>
        <p:spPr>
          <a:xfrm rot="5400000">
            <a:off x="10799867" y="2680282"/>
            <a:ext cx="261280" cy="476261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00FF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23812CCE-9DA0-EDB6-886D-DCBEE342C7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4181" y="136525"/>
            <a:ext cx="2750066" cy="1035495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4C93A3B-2892-691D-7830-D27DBE6FD5E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93398"/>
          <a:stretch>
            <a:fillRect/>
          </a:stretch>
        </p:blipFill>
        <p:spPr>
          <a:xfrm>
            <a:off x="10716407" y="3048383"/>
            <a:ext cx="452231" cy="7567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94BED3A-DE59-5D91-A453-CF10823A7C8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5009" r="17777"/>
          <a:stretch>
            <a:fillRect/>
          </a:stretch>
        </p:blipFill>
        <p:spPr>
          <a:xfrm>
            <a:off x="7465854" y="3050635"/>
            <a:ext cx="3233981" cy="75673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0673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33" grpId="0" animBg="1"/>
      <p:bldP spid="34" grpId="0"/>
      <p:bldP spid="38" grpId="0" animBg="1"/>
      <p:bldP spid="39" grpId="0"/>
      <p:bldP spid="40" grpId="0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A08DF-2C67-A0C8-7121-92A6410BE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DLFL model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D8A6B-5E5F-322B-9C3C-E43DFAF62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Model’s input:</a:t>
            </a:r>
            <a:r>
              <a:rPr lang="en-US" sz="2000" dirty="0"/>
              <a:t> 8 features of a code line</a:t>
            </a:r>
          </a:p>
          <a:p>
            <a:pPr lvl="1"/>
            <a:r>
              <a:rPr lang="en-US" sz="1800" dirty="0"/>
              <a:t>Each feature is a </a:t>
            </a:r>
            <a:r>
              <a:rPr lang="en-US" sz="1800" b="1" u="sng" dirty="0"/>
              <a:t>dynamic attribute value (FL results) </a:t>
            </a:r>
            <a:r>
              <a:rPr lang="en-US" sz="1800" dirty="0"/>
              <a:t>of a code line</a:t>
            </a:r>
          </a:p>
          <a:p>
            <a:pPr lvl="1"/>
            <a:endParaRPr lang="en-US" sz="1800" dirty="0"/>
          </a:p>
          <a:p>
            <a:r>
              <a:rPr lang="en-US" sz="2000" b="1" dirty="0"/>
              <a:t>Models’ output:</a:t>
            </a:r>
            <a:r>
              <a:rPr lang="en-US" sz="2000" dirty="0"/>
              <a:t> a suspicious score in [0.0, 1.0]</a:t>
            </a:r>
          </a:p>
          <a:p>
            <a:endParaRPr lang="en-US" sz="2000" dirty="0"/>
          </a:p>
          <a:p>
            <a:r>
              <a:rPr lang="en-US" sz="2000" b="1" dirty="0"/>
              <a:t>Example: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r>
              <a:rPr lang="en-US" sz="2000" b="1" dirty="0"/>
              <a:t>Evaluation Method:</a:t>
            </a:r>
          </a:p>
          <a:p>
            <a:pPr lvl="1"/>
            <a:r>
              <a:rPr lang="en-US" sz="1600" dirty="0"/>
              <a:t>Rank code lines based on output suspicious score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9B285-2A6A-D57D-20DE-0518907F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801E-0CE4-486D-92A2-DBC06B8E7FBF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DA126-F027-136C-002F-72F77844C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11</a:t>
            </a:fld>
            <a:endParaRPr lang="en-US"/>
          </a:p>
        </p:txBody>
      </p:sp>
      <p:grpSp>
        <p:nvGrpSpPr>
          <p:cNvPr id="6" name="그룹 17">
            <a:extLst>
              <a:ext uri="{FF2B5EF4-FFF2-40B4-BE49-F238E27FC236}">
                <a16:creationId xmlns:a16="http://schemas.microsoft.com/office/drawing/2014/main" id="{4E709113-1930-E7DD-2007-B2D614D47CBD}"/>
              </a:ext>
            </a:extLst>
          </p:cNvPr>
          <p:cNvGrpSpPr/>
          <p:nvPr/>
        </p:nvGrpSpPr>
        <p:grpSpPr>
          <a:xfrm>
            <a:off x="8204056" y="3985609"/>
            <a:ext cx="1415885" cy="1601743"/>
            <a:chOff x="8550721" y="4677391"/>
            <a:chExt cx="1415885" cy="1601743"/>
          </a:xfrm>
        </p:grpSpPr>
        <p:pic>
          <p:nvPicPr>
            <p:cNvPr id="7" name="그림 4">
              <a:extLst>
                <a:ext uri="{FF2B5EF4-FFF2-40B4-BE49-F238E27FC236}">
                  <a16:creationId xmlns:a16="http://schemas.microsoft.com/office/drawing/2014/main" id="{2FABE447-885E-BBA4-77AB-6D41C1DAC0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91825" y="4677391"/>
              <a:ext cx="1083723" cy="1083723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C9D28FF-1278-30B6-1616-62EF142DE896}"/>
                </a:ext>
              </a:extLst>
            </p:cNvPr>
            <p:cNvSpPr txBox="1"/>
            <p:nvPr/>
          </p:nvSpPr>
          <p:spPr>
            <a:xfrm>
              <a:off x="8550721" y="5755914"/>
              <a:ext cx="14158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/>
                <a:t>Deep Learning</a:t>
              </a:r>
            </a:p>
            <a:p>
              <a:pPr algn="ctr"/>
              <a:r>
                <a:rPr lang="en-US" altLang="ko-KR" sz="1400" dirty="0"/>
                <a:t>Model</a:t>
              </a:r>
              <a:endParaRPr lang="ko-KR" altLang="en-US" sz="14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EBED86-2DFC-4743-DCD8-CBE18652AD7A}"/>
                  </a:ext>
                </a:extLst>
              </p:cNvPr>
              <p:cNvSpPr txBox="1"/>
              <p:nvPr/>
            </p:nvSpPr>
            <p:spPr>
              <a:xfrm>
                <a:off x="5534170" y="4188830"/>
                <a:ext cx="488450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4000" b="1" i="1" smtClean="0">
                          <a:latin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ko-KR" altLang="en-US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EBED86-2DFC-4743-DCD8-CBE18652AD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4170" y="4188830"/>
                <a:ext cx="488450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직선 화살표 연결선 11">
            <a:extLst>
              <a:ext uri="{FF2B5EF4-FFF2-40B4-BE49-F238E27FC236}">
                <a16:creationId xmlns:a16="http://schemas.microsoft.com/office/drawing/2014/main" id="{6A114969-0567-F2A8-3E73-1511D44D6A7A}"/>
              </a:ext>
            </a:extLst>
          </p:cNvPr>
          <p:cNvCxnSpPr>
            <a:cxnSpLocks/>
          </p:cNvCxnSpPr>
          <p:nvPr/>
        </p:nvCxnSpPr>
        <p:spPr>
          <a:xfrm>
            <a:off x="9509094" y="4520915"/>
            <a:ext cx="540353" cy="65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왼쪽 중괄호 12">
            <a:extLst>
              <a:ext uri="{FF2B5EF4-FFF2-40B4-BE49-F238E27FC236}">
                <a16:creationId xmlns:a16="http://schemas.microsoft.com/office/drawing/2014/main" id="{6563EF70-3E78-90CC-F119-57581995DA1C}"/>
              </a:ext>
            </a:extLst>
          </p:cNvPr>
          <p:cNvSpPr/>
          <p:nvPr/>
        </p:nvSpPr>
        <p:spPr>
          <a:xfrm rot="5400000">
            <a:off x="4970738" y="3118278"/>
            <a:ext cx="418945" cy="1867331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069C49-799C-D3B9-CD1F-9BEA0AA8F4B9}"/>
              </a:ext>
            </a:extLst>
          </p:cNvPr>
          <p:cNvSpPr txBox="1"/>
          <p:nvPr/>
        </p:nvSpPr>
        <p:spPr>
          <a:xfrm>
            <a:off x="4779390" y="3509145"/>
            <a:ext cx="861133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ko-KR" dirty="0">
                <a:solidFill>
                  <a:srgbClr val="0000FF"/>
                </a:solidFill>
                <a:ea typeface="微软雅黑"/>
                <a:cs typeface="Posterama" panose="020B0504020200020000" pitchFamily="34" charset="0"/>
              </a:rPr>
              <a:t>6 SBFL</a:t>
            </a:r>
            <a:endParaRPr lang="ko-KR" altLang="en-US" sz="1800" dirty="0">
              <a:solidFill>
                <a:srgbClr val="0000FF"/>
              </a:solidFill>
              <a:ea typeface="微软雅黑"/>
              <a:cs typeface="Posterama" panose="020B0504020200020000" pitchFamily="34" charset="0"/>
            </a:endParaRPr>
          </a:p>
        </p:txBody>
      </p:sp>
      <p:sp>
        <p:nvSpPr>
          <p:cNvPr id="14" name="왼쪽 중괄호 14">
            <a:extLst>
              <a:ext uri="{FF2B5EF4-FFF2-40B4-BE49-F238E27FC236}">
                <a16:creationId xmlns:a16="http://schemas.microsoft.com/office/drawing/2014/main" id="{AD9F9154-362F-3B3F-60A5-554A06B60FB8}"/>
              </a:ext>
            </a:extLst>
          </p:cNvPr>
          <p:cNvSpPr/>
          <p:nvPr/>
        </p:nvSpPr>
        <p:spPr>
          <a:xfrm rot="5400000">
            <a:off x="6559074" y="3389348"/>
            <a:ext cx="418945" cy="1297977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00FF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ADB3D7-F525-3707-4692-EF445DA3DBC2}"/>
              </a:ext>
            </a:extLst>
          </p:cNvPr>
          <p:cNvSpPr txBox="1"/>
          <p:nvPr/>
        </p:nvSpPr>
        <p:spPr>
          <a:xfrm>
            <a:off x="6311529" y="3509145"/>
            <a:ext cx="914033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ko-KR" dirty="0">
                <a:solidFill>
                  <a:srgbClr val="0000FF"/>
                </a:solidFill>
                <a:ea typeface="微软雅黑"/>
                <a:cs typeface="Posterama" panose="020B0504020200020000" pitchFamily="34" charset="0"/>
              </a:rPr>
              <a:t>2 MBFL</a:t>
            </a:r>
            <a:endParaRPr lang="ko-KR" altLang="en-US" sz="1800" dirty="0">
              <a:solidFill>
                <a:srgbClr val="0000FF"/>
              </a:solidFill>
              <a:ea typeface="微软雅黑"/>
              <a:cs typeface="Posterama" panose="020B0504020200020000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7FAFE9-6953-3F52-2420-F5CF67B91683}"/>
              </a:ext>
            </a:extLst>
          </p:cNvPr>
          <p:cNvSpPr txBox="1"/>
          <p:nvPr/>
        </p:nvSpPr>
        <p:spPr>
          <a:xfrm>
            <a:off x="930840" y="3941441"/>
            <a:ext cx="2425537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ko-KR" dirty="0">
                <a:solidFill>
                  <a:srgbClr val="0000FF"/>
                </a:solidFill>
                <a:ea typeface="微软雅黑"/>
                <a:cs typeface="Posterama" panose="020B0504020200020000" pitchFamily="34" charset="0"/>
              </a:rPr>
              <a:t>Features of a code line</a:t>
            </a:r>
            <a:endParaRPr lang="ko-KR" altLang="en-US" sz="1800" dirty="0">
              <a:solidFill>
                <a:srgbClr val="0000FF"/>
              </a:solidFill>
              <a:ea typeface="微软雅黑"/>
              <a:cs typeface="Posterama" panose="020B0504020200020000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BBD0915-1D64-004C-EE3D-9BF087A50CE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4932" r="53855" b="60256"/>
          <a:stretch>
            <a:fillRect/>
          </a:stretch>
        </p:blipFill>
        <p:spPr>
          <a:xfrm>
            <a:off x="4246545" y="4299064"/>
            <a:ext cx="1244655" cy="48741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EDA5BA6-83C2-6077-ACA7-55F126578B7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70406" r="17758" b="60256"/>
          <a:stretch>
            <a:fillRect/>
          </a:stretch>
        </p:blipFill>
        <p:spPr>
          <a:xfrm>
            <a:off x="6113877" y="4299064"/>
            <a:ext cx="1313819" cy="48741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D43EE85-D9B3-A36E-20BF-6A603BB894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49447" y="4190908"/>
            <a:ext cx="1239805" cy="522354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22" name="직선 화살표 연결선 6">
            <a:extLst>
              <a:ext uri="{FF2B5EF4-FFF2-40B4-BE49-F238E27FC236}">
                <a16:creationId xmlns:a16="http://schemas.microsoft.com/office/drawing/2014/main" id="{8A6B16F6-545E-0386-3D7A-71B49A39DA01}"/>
              </a:ext>
            </a:extLst>
          </p:cNvPr>
          <p:cNvCxnSpPr>
            <a:cxnSpLocks/>
          </p:cNvCxnSpPr>
          <p:nvPr/>
        </p:nvCxnSpPr>
        <p:spPr>
          <a:xfrm>
            <a:off x="7518724" y="4538954"/>
            <a:ext cx="6350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43FCB03C-E750-F789-E063-07301D0AAD2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70987" b="60256"/>
          <a:stretch>
            <a:fillRect/>
          </a:stretch>
        </p:blipFill>
        <p:spPr>
          <a:xfrm>
            <a:off x="1011051" y="4299414"/>
            <a:ext cx="3220590" cy="48741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7681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19E10-B045-7CED-950E-6B853F819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E5F38-B82F-48D0-9F57-C6B9545DD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CC9867-DE73-80F6-E568-6957C4DA73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CFB3E-DAC4-7C51-70BA-0D86A279D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EAC-9A4D-4EAF-8D84-BC97E0B3ACA7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9E8C37-EB5A-CFD7-EFF3-1EC4B3E06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592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60EBFA4C-1F8D-D7A3-228F-80962DD97952}"/>
              </a:ext>
            </a:extLst>
          </p:cNvPr>
          <p:cNvSpPr txBox="1">
            <a:spLocks/>
          </p:cNvSpPr>
          <p:nvPr/>
        </p:nvSpPr>
        <p:spPr>
          <a:xfrm>
            <a:off x="6442831" y="1943624"/>
            <a:ext cx="4484404" cy="1215223"/>
          </a:xfrm>
          <a:prstGeom prst="roundRect">
            <a:avLst>
              <a:gd name="adj" fmla="val 14425"/>
            </a:avLst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3EA4CF-CCFB-F3A4-BDD1-353A3EEED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MBFL-based DLFL Dataset Construction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A3721-8C83-12D3-3D5E-809FA1C6E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1534333"/>
            <a:ext cx="4784660" cy="2055560"/>
          </a:xfrm>
          <a:prstGeom prst="roundRect">
            <a:avLst>
              <a:gd name="adj" fmla="val 14425"/>
            </a:avLst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n-US" sz="2000" dirty="0"/>
              <a:t>Process: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Insert artificial bugs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Extract dynamic features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dirty="0"/>
              <a:t>SBFL features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dirty="0"/>
              <a:t>MBFL features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b="1" dirty="0">
                <a:solidFill>
                  <a:schemeClr val="accent6"/>
                </a:solidFill>
              </a:rPr>
              <a:t>Stack Trace (ST) feature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2EBC2-4CCB-770A-534E-D9F173CE3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CFD7-C491-4599-B79D-5ABE6FD7FDC0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D7C3F6-87A0-A55E-A59B-4CCB35692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13</a:t>
            </a:fld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110953E-665E-8C33-E95A-3B9A51C4C2EB}"/>
              </a:ext>
            </a:extLst>
          </p:cNvPr>
          <p:cNvSpPr txBox="1"/>
          <p:nvPr/>
        </p:nvSpPr>
        <p:spPr>
          <a:xfrm>
            <a:off x="6788554" y="2334275"/>
            <a:ext cx="40302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❶ </a:t>
            </a:r>
            <a:r>
              <a:rPr lang="en-US" b="1" dirty="0">
                <a:solidFill>
                  <a:schemeClr val="accent6"/>
                </a:solidFill>
              </a:rPr>
              <a:t>reduce construction time 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55EAD87-5984-D569-D6E3-32A54A353DBE}"/>
              </a:ext>
            </a:extLst>
          </p:cNvPr>
          <p:cNvSpPr txBox="1"/>
          <p:nvPr/>
        </p:nvSpPr>
        <p:spPr>
          <a:xfrm>
            <a:off x="6788554" y="2706095"/>
            <a:ext cx="40932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❷ </a:t>
            </a:r>
            <a:r>
              <a:rPr lang="en-US" b="1" dirty="0">
                <a:solidFill>
                  <a:schemeClr val="accent6"/>
                </a:solidFill>
              </a:rPr>
              <a:t>improve fault localization accuracy 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CC6ACE2-192E-1920-FFE4-BD92F8AE8905}"/>
              </a:ext>
            </a:extLst>
          </p:cNvPr>
          <p:cNvSpPr txBox="1"/>
          <p:nvPr/>
        </p:nvSpPr>
        <p:spPr>
          <a:xfrm>
            <a:off x="6538608" y="2045184"/>
            <a:ext cx="30718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u="sng" dirty="0">
                <a:solidFill>
                  <a:schemeClr val="tx1"/>
                </a:solidFill>
              </a:rPr>
              <a:t>Research Objective:</a:t>
            </a:r>
            <a:endParaRPr lang="en-US" b="1" u="sng" dirty="0"/>
          </a:p>
        </p:txBody>
      </p:sp>
      <p:cxnSp>
        <p:nvCxnSpPr>
          <p:cNvPr id="68" name="Connector: Curved 67">
            <a:extLst>
              <a:ext uri="{FF2B5EF4-FFF2-40B4-BE49-F238E27FC236}">
                <a16:creationId xmlns:a16="http://schemas.microsoft.com/office/drawing/2014/main" id="{EF3196B2-D955-9048-F449-A657B68A155D}"/>
              </a:ext>
            </a:extLst>
          </p:cNvPr>
          <p:cNvCxnSpPr>
            <a:cxnSpLocks/>
          </p:cNvCxnSpPr>
          <p:nvPr/>
        </p:nvCxnSpPr>
        <p:spPr>
          <a:xfrm rot="10800000" flipV="1">
            <a:off x="3552341" y="2480679"/>
            <a:ext cx="3236213" cy="507842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Connector: Curved 68">
            <a:extLst>
              <a:ext uri="{FF2B5EF4-FFF2-40B4-BE49-F238E27FC236}">
                <a16:creationId xmlns:a16="http://schemas.microsoft.com/office/drawing/2014/main" id="{DCF78F8C-87B2-153B-493C-5D4E5E59C007}"/>
              </a:ext>
            </a:extLst>
          </p:cNvPr>
          <p:cNvCxnSpPr>
            <a:cxnSpLocks/>
          </p:cNvCxnSpPr>
          <p:nvPr/>
        </p:nvCxnSpPr>
        <p:spPr>
          <a:xfrm rot="10800000" flipV="1">
            <a:off x="4475747" y="2845075"/>
            <a:ext cx="2312807" cy="440045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1" name="그룹 15">
            <a:extLst>
              <a:ext uri="{FF2B5EF4-FFF2-40B4-BE49-F238E27FC236}">
                <a16:creationId xmlns:a16="http://schemas.microsoft.com/office/drawing/2014/main" id="{9B9D15B1-FBA7-FB91-CD10-F122FBC1F00C}"/>
              </a:ext>
            </a:extLst>
          </p:cNvPr>
          <p:cNvGrpSpPr/>
          <p:nvPr/>
        </p:nvGrpSpPr>
        <p:grpSpPr>
          <a:xfrm>
            <a:off x="198402" y="4662018"/>
            <a:ext cx="1405018" cy="1026914"/>
            <a:chOff x="261279" y="1221278"/>
            <a:chExt cx="1594301" cy="1516561"/>
          </a:xfrm>
        </p:grpSpPr>
        <p:sp>
          <p:nvSpPr>
            <p:cNvPr id="42" name="사각형: 둥근 모서리 7">
              <a:extLst>
                <a:ext uri="{FF2B5EF4-FFF2-40B4-BE49-F238E27FC236}">
                  <a16:creationId xmlns:a16="http://schemas.microsoft.com/office/drawing/2014/main" id="{6E44AF04-66A7-1542-5360-472B5AF23DBF}"/>
                </a:ext>
              </a:extLst>
            </p:cNvPr>
            <p:cNvSpPr/>
            <p:nvPr/>
          </p:nvSpPr>
          <p:spPr>
            <a:xfrm>
              <a:off x="261279" y="1221278"/>
              <a:ext cx="1594301" cy="1516561"/>
            </a:xfrm>
            <a:prstGeom prst="roundRect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grpSp>
          <p:nvGrpSpPr>
            <p:cNvPr id="43" name="그룹 5">
              <a:extLst>
                <a:ext uri="{FF2B5EF4-FFF2-40B4-BE49-F238E27FC236}">
                  <a16:creationId xmlns:a16="http://schemas.microsoft.com/office/drawing/2014/main" id="{75F2CCFD-043E-92E0-A05F-670BF5F3A2C4}"/>
                </a:ext>
              </a:extLst>
            </p:cNvPr>
            <p:cNvGrpSpPr/>
            <p:nvPr/>
          </p:nvGrpSpPr>
          <p:grpSpPr>
            <a:xfrm>
              <a:off x="333259" y="1301062"/>
              <a:ext cx="1452418" cy="648017"/>
              <a:chOff x="1289963" y="2217103"/>
              <a:chExt cx="1452418" cy="648017"/>
            </a:xfrm>
          </p:grpSpPr>
          <p:pic>
            <p:nvPicPr>
              <p:cNvPr id="48" name="그림 11">
                <a:extLst>
                  <a:ext uri="{FF2B5EF4-FFF2-40B4-BE49-F238E27FC236}">
                    <a16:creationId xmlns:a16="http://schemas.microsoft.com/office/drawing/2014/main" id="{C1C87C58-0347-1BA4-E2CE-B943C09FD3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63658" y="2288833"/>
                <a:ext cx="426878" cy="498866"/>
              </a:xfrm>
              <a:prstGeom prst="rect">
                <a:avLst/>
              </a:prstGeom>
            </p:spPr>
          </p:pic>
          <p:sp>
            <p:nvSpPr>
              <p:cNvPr id="49" name="사각형: 둥근 모서리 12">
                <a:extLst>
                  <a:ext uri="{FF2B5EF4-FFF2-40B4-BE49-F238E27FC236}">
                    <a16:creationId xmlns:a16="http://schemas.microsoft.com/office/drawing/2014/main" id="{69D365B9-B7F4-3B17-E945-95F6F7FF8BA2}"/>
                  </a:ext>
                </a:extLst>
              </p:cNvPr>
              <p:cNvSpPr/>
              <p:nvPr/>
            </p:nvSpPr>
            <p:spPr>
              <a:xfrm>
                <a:off x="1289963" y="2217103"/>
                <a:ext cx="1452415" cy="648017"/>
              </a:xfrm>
              <a:prstGeom prst="round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TextBox 61">
                    <a:extLst>
                      <a:ext uri="{FF2B5EF4-FFF2-40B4-BE49-F238E27FC236}">
                        <a16:creationId xmlns:a16="http://schemas.microsoft.com/office/drawing/2014/main" id="{AAE1FCD5-E84A-AD61-6D28-2AF647A488F7}"/>
                      </a:ext>
                    </a:extLst>
                  </p:cNvPr>
                  <p:cNvSpPr txBox="1"/>
                  <p:nvPr/>
                </p:nvSpPr>
                <p:spPr>
                  <a:xfrm>
                    <a:off x="1790540" y="2363700"/>
                    <a:ext cx="951841" cy="36362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ko-KR" sz="1000" dirty="0"/>
                      <a:t>Program </a:t>
                    </a:r>
                    <a14:m>
                      <m:oMath xmlns:m="http://schemas.openxmlformats.org/officeDocument/2006/math">
                        <m:r>
                          <a:rPr lang="en-US" altLang="ko-KR" sz="1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oMath>
                    </a14:m>
                    <a:endParaRPr lang="ko-KR" altLang="en-US" sz="1000" i="1" dirty="0"/>
                  </a:p>
                </p:txBody>
              </p:sp>
            </mc:Choice>
            <mc:Fallback xmlns="">
              <p:sp>
                <p:nvSpPr>
                  <p:cNvPr id="62" name="TextBox 61">
                    <a:extLst>
                      <a:ext uri="{FF2B5EF4-FFF2-40B4-BE49-F238E27FC236}">
                        <a16:creationId xmlns:a16="http://schemas.microsoft.com/office/drawing/2014/main" id="{AAE1FCD5-E84A-AD61-6D28-2AF647A488F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90540" y="2363700"/>
                    <a:ext cx="951841" cy="36362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25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4" name="그룹 6">
              <a:extLst>
                <a:ext uri="{FF2B5EF4-FFF2-40B4-BE49-F238E27FC236}">
                  <a16:creationId xmlns:a16="http://schemas.microsoft.com/office/drawing/2014/main" id="{4D583542-2409-681A-E875-CFCFEE688A8C}"/>
                </a:ext>
              </a:extLst>
            </p:cNvPr>
            <p:cNvGrpSpPr/>
            <p:nvPr/>
          </p:nvGrpSpPr>
          <p:grpSpPr>
            <a:xfrm>
              <a:off x="333260" y="2020809"/>
              <a:ext cx="1452416" cy="648017"/>
              <a:chOff x="1289964" y="2217103"/>
              <a:chExt cx="1452416" cy="648017"/>
            </a:xfrm>
          </p:grpSpPr>
          <p:sp>
            <p:nvSpPr>
              <p:cNvPr id="46" name="사각형: 둥근 모서리 9">
                <a:extLst>
                  <a:ext uri="{FF2B5EF4-FFF2-40B4-BE49-F238E27FC236}">
                    <a16:creationId xmlns:a16="http://schemas.microsoft.com/office/drawing/2014/main" id="{2CC962C4-ADDE-797A-56DB-E43044A5F56D}"/>
                  </a:ext>
                </a:extLst>
              </p:cNvPr>
              <p:cNvSpPr/>
              <p:nvPr/>
            </p:nvSpPr>
            <p:spPr>
              <a:xfrm>
                <a:off x="1289964" y="2217103"/>
                <a:ext cx="1452414" cy="648017"/>
              </a:xfrm>
              <a:prstGeom prst="roundRect">
                <a:avLst/>
              </a:prstGeom>
              <a:noFill/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18D1508B-24FA-9F97-80AE-F68AA671D58E}"/>
                      </a:ext>
                    </a:extLst>
                  </p:cNvPr>
                  <p:cNvSpPr txBox="1"/>
                  <p:nvPr/>
                </p:nvSpPr>
                <p:spPr>
                  <a:xfrm>
                    <a:off x="1790539" y="2377767"/>
                    <a:ext cx="951841" cy="36362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ko-KR" sz="1000" dirty="0"/>
                      <a:t>TestSuite </a:t>
                    </a:r>
                    <a14:m>
                      <m:oMath xmlns:m="http://schemas.openxmlformats.org/officeDocument/2006/math">
                        <m:r>
                          <a:rPr lang="en-US" altLang="ko-KR" sz="1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oMath>
                    </a14:m>
                    <a:endParaRPr lang="ko-KR" altLang="en-US" sz="1000" dirty="0"/>
                  </a:p>
                </p:txBody>
              </p:sp>
            </mc:Choice>
            <mc:Fallback xmlns=""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18D1508B-24FA-9F97-80AE-F68AA671D58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90539" y="2377767"/>
                    <a:ext cx="951841" cy="363623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2195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64" name="사각형: 둥근 모서리 14">
            <a:extLst>
              <a:ext uri="{FF2B5EF4-FFF2-40B4-BE49-F238E27FC236}">
                <a16:creationId xmlns:a16="http://schemas.microsoft.com/office/drawing/2014/main" id="{DE3C4405-79DF-6492-3B09-F486B74CF053}"/>
              </a:ext>
            </a:extLst>
          </p:cNvPr>
          <p:cNvSpPr/>
          <p:nvPr/>
        </p:nvSpPr>
        <p:spPr>
          <a:xfrm>
            <a:off x="1858147" y="4852324"/>
            <a:ext cx="1405018" cy="645017"/>
          </a:xfrm>
          <a:prstGeom prst="round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/>
              <a:t>1. Insert</a:t>
            </a:r>
          </a:p>
          <a:p>
            <a:pPr algn="ctr"/>
            <a:r>
              <a:rPr lang="en-US" altLang="ko-KR" sz="1400" dirty="0"/>
              <a:t>Artificial Bugs</a:t>
            </a:r>
            <a:endParaRPr lang="ko-KR" altLang="en-US" sz="1400" dirty="0"/>
          </a:p>
        </p:txBody>
      </p:sp>
      <p:cxnSp>
        <p:nvCxnSpPr>
          <p:cNvPr id="67" name="직선 화살표 연결선 15">
            <a:extLst>
              <a:ext uri="{FF2B5EF4-FFF2-40B4-BE49-F238E27FC236}">
                <a16:creationId xmlns:a16="http://schemas.microsoft.com/office/drawing/2014/main" id="{3BEB2A7A-B66C-B613-5E66-FFC534C35606}"/>
              </a:ext>
            </a:extLst>
          </p:cNvPr>
          <p:cNvCxnSpPr>
            <a:cxnSpLocks/>
            <a:stCxn id="42" idx="3"/>
            <a:endCxn id="64" idx="1"/>
          </p:cNvCxnSpPr>
          <p:nvPr/>
        </p:nvCxnSpPr>
        <p:spPr>
          <a:xfrm flipV="1">
            <a:off x="1603420" y="5174833"/>
            <a:ext cx="254727" cy="6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16">
            <a:extLst>
              <a:ext uri="{FF2B5EF4-FFF2-40B4-BE49-F238E27FC236}">
                <a16:creationId xmlns:a16="http://schemas.microsoft.com/office/drawing/2014/main" id="{0BA7389A-521E-5781-3846-E6050A1CE99A}"/>
              </a:ext>
            </a:extLst>
          </p:cNvPr>
          <p:cNvCxnSpPr>
            <a:cxnSpLocks/>
            <a:stCxn id="64" idx="3"/>
            <a:endCxn id="71" idx="1"/>
          </p:cNvCxnSpPr>
          <p:nvPr/>
        </p:nvCxnSpPr>
        <p:spPr>
          <a:xfrm flipV="1">
            <a:off x="3263165" y="5171410"/>
            <a:ext cx="173371" cy="3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사각형: 둥근 모서리 34">
                <a:extLst>
                  <a:ext uri="{FF2B5EF4-FFF2-40B4-BE49-F238E27FC236}">
                    <a16:creationId xmlns:a16="http://schemas.microsoft.com/office/drawing/2014/main" id="{86C23F86-37D5-8640-413D-B1DD0B1C9BF3}"/>
                  </a:ext>
                </a:extLst>
              </p:cNvPr>
              <p:cNvSpPr/>
              <p:nvPr/>
            </p:nvSpPr>
            <p:spPr>
              <a:xfrm>
                <a:off x="3436536" y="4925664"/>
                <a:ext cx="1457416" cy="491492"/>
              </a:xfrm>
              <a:prstGeom prst="roundRect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/>
                  <a:t>Artificial</a:t>
                </a:r>
              </a:p>
              <a:p>
                <a:pPr algn="ctr"/>
                <a:r>
                  <a:rPr lang="en-US" altLang="ko-KR" sz="1200" dirty="0"/>
                  <a:t>Buggy Program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ko-KR" altLang="en-US" sz="1200" dirty="0"/>
              </a:p>
            </p:txBody>
          </p:sp>
        </mc:Choice>
        <mc:Fallback xmlns="">
          <p:sp>
            <p:nvSpPr>
              <p:cNvPr id="71" name="사각형: 둥근 모서리 34">
                <a:extLst>
                  <a:ext uri="{FF2B5EF4-FFF2-40B4-BE49-F238E27FC236}">
                    <a16:creationId xmlns:a16="http://schemas.microsoft.com/office/drawing/2014/main" id="{86C23F86-37D5-8640-413D-B1DD0B1C9B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6536" y="4925664"/>
                <a:ext cx="1457416" cy="491492"/>
              </a:xfrm>
              <a:prstGeom prst="roundRect">
                <a:avLst/>
              </a:prstGeom>
              <a:blipFill>
                <a:blip r:embed="rId6"/>
                <a:stretch>
                  <a:fillRect b="-4819"/>
                </a:stretch>
              </a:blipFill>
              <a:ln w="9525"/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사각형: 둥근 모서리 22">
            <a:extLst>
              <a:ext uri="{FF2B5EF4-FFF2-40B4-BE49-F238E27FC236}">
                <a16:creationId xmlns:a16="http://schemas.microsoft.com/office/drawing/2014/main" id="{127128D6-C6F1-3FFA-47B1-6E6255F4C751}"/>
              </a:ext>
            </a:extLst>
          </p:cNvPr>
          <p:cNvSpPr/>
          <p:nvPr/>
        </p:nvSpPr>
        <p:spPr>
          <a:xfrm>
            <a:off x="5243993" y="4840235"/>
            <a:ext cx="1462289" cy="695518"/>
          </a:xfrm>
          <a:prstGeom prst="round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/>
              <a:t>2.b. Extract MBFL Features</a:t>
            </a:r>
            <a:endParaRPr lang="ko-KR" altLang="en-US" sz="1400" dirty="0"/>
          </a:p>
        </p:txBody>
      </p:sp>
      <p:cxnSp>
        <p:nvCxnSpPr>
          <p:cNvPr id="73" name="연결선: 꺾임 23">
            <a:extLst>
              <a:ext uri="{FF2B5EF4-FFF2-40B4-BE49-F238E27FC236}">
                <a16:creationId xmlns:a16="http://schemas.microsoft.com/office/drawing/2014/main" id="{90E59487-0753-F332-305E-890238EA39BC}"/>
              </a:ext>
            </a:extLst>
          </p:cNvPr>
          <p:cNvCxnSpPr>
            <a:cxnSpLocks/>
            <a:stCxn id="71" idx="2"/>
            <a:endCxn id="78" idx="1"/>
          </p:cNvCxnSpPr>
          <p:nvPr/>
        </p:nvCxnSpPr>
        <p:spPr>
          <a:xfrm rot="16200000" flipH="1">
            <a:off x="4290002" y="5292398"/>
            <a:ext cx="827863" cy="107737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사각형: 둥근 모서리 34">
            <a:extLst>
              <a:ext uri="{FF2B5EF4-FFF2-40B4-BE49-F238E27FC236}">
                <a16:creationId xmlns:a16="http://schemas.microsoft.com/office/drawing/2014/main" id="{E6334281-5DA1-0BEC-36FC-81F5A2E6E399}"/>
              </a:ext>
            </a:extLst>
          </p:cNvPr>
          <p:cNvSpPr/>
          <p:nvPr/>
        </p:nvSpPr>
        <p:spPr>
          <a:xfrm>
            <a:off x="7048061" y="4940800"/>
            <a:ext cx="1027793" cy="491492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MBFL Features</a:t>
            </a:r>
            <a:endParaRPr lang="ko-KR" altLang="en-US" sz="1200" dirty="0"/>
          </a:p>
        </p:txBody>
      </p:sp>
      <p:cxnSp>
        <p:nvCxnSpPr>
          <p:cNvPr id="75" name="직선 화살표 연결선 28">
            <a:extLst>
              <a:ext uri="{FF2B5EF4-FFF2-40B4-BE49-F238E27FC236}">
                <a16:creationId xmlns:a16="http://schemas.microsoft.com/office/drawing/2014/main" id="{A902F157-1262-8A84-C941-21ED0A5E5AF8}"/>
              </a:ext>
            </a:extLst>
          </p:cNvPr>
          <p:cNvCxnSpPr>
            <a:cxnSpLocks/>
            <a:stCxn id="72" idx="3"/>
            <a:endCxn id="74" idx="1"/>
          </p:cNvCxnSpPr>
          <p:nvPr/>
        </p:nvCxnSpPr>
        <p:spPr>
          <a:xfrm flipV="1">
            <a:off x="6706282" y="5186546"/>
            <a:ext cx="341779" cy="14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직선 화살표 연결선 29">
            <a:extLst>
              <a:ext uri="{FF2B5EF4-FFF2-40B4-BE49-F238E27FC236}">
                <a16:creationId xmlns:a16="http://schemas.microsoft.com/office/drawing/2014/main" id="{FA88E246-C069-A4EB-266A-82557C840452}"/>
              </a:ext>
            </a:extLst>
          </p:cNvPr>
          <p:cNvCxnSpPr>
            <a:cxnSpLocks/>
            <a:stCxn id="78" idx="3"/>
            <a:endCxn id="77" idx="1"/>
          </p:cNvCxnSpPr>
          <p:nvPr/>
        </p:nvCxnSpPr>
        <p:spPr>
          <a:xfrm>
            <a:off x="6707653" y="6245019"/>
            <a:ext cx="340408" cy="16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사각형: 둥근 모서리 32">
            <a:extLst>
              <a:ext uri="{FF2B5EF4-FFF2-40B4-BE49-F238E27FC236}">
                <a16:creationId xmlns:a16="http://schemas.microsoft.com/office/drawing/2014/main" id="{73DB1A24-E53E-DF19-2C00-290533A09484}"/>
              </a:ext>
            </a:extLst>
          </p:cNvPr>
          <p:cNvSpPr/>
          <p:nvPr/>
        </p:nvSpPr>
        <p:spPr>
          <a:xfrm>
            <a:off x="7048061" y="6000933"/>
            <a:ext cx="1027793" cy="491492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ST Feature</a:t>
            </a:r>
            <a:endParaRPr lang="ko-KR" altLang="en-US" sz="1200" dirty="0"/>
          </a:p>
        </p:txBody>
      </p:sp>
      <p:sp>
        <p:nvSpPr>
          <p:cNvPr id="78" name="사각형: 둥근 모서리 34">
            <a:extLst>
              <a:ext uri="{FF2B5EF4-FFF2-40B4-BE49-F238E27FC236}">
                <a16:creationId xmlns:a16="http://schemas.microsoft.com/office/drawing/2014/main" id="{EF2C3A8A-C293-97D1-1D96-2800EF07C418}"/>
              </a:ext>
            </a:extLst>
          </p:cNvPr>
          <p:cNvSpPr/>
          <p:nvPr/>
        </p:nvSpPr>
        <p:spPr>
          <a:xfrm>
            <a:off x="5242622" y="5897260"/>
            <a:ext cx="1465031" cy="695518"/>
          </a:xfrm>
          <a:prstGeom prst="round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/>
              <a:t>2.c. Extract</a:t>
            </a:r>
            <a:br>
              <a:rPr lang="en-US" altLang="ko-KR" sz="1400" dirty="0"/>
            </a:br>
            <a:r>
              <a:rPr lang="en-US" altLang="ko-KR" sz="1400" dirty="0"/>
              <a:t>ST Feature</a:t>
            </a:r>
            <a:endParaRPr lang="ko-KR" altLang="en-US" sz="1400" dirty="0"/>
          </a:p>
        </p:txBody>
      </p:sp>
      <p:sp>
        <p:nvSpPr>
          <p:cNvPr id="79" name="사각형: 둥근 모서리 34">
            <a:extLst>
              <a:ext uri="{FF2B5EF4-FFF2-40B4-BE49-F238E27FC236}">
                <a16:creationId xmlns:a16="http://schemas.microsoft.com/office/drawing/2014/main" id="{1D4F12D2-FBB6-3A7B-E347-D7CFDDD30545}"/>
              </a:ext>
            </a:extLst>
          </p:cNvPr>
          <p:cNvSpPr/>
          <p:nvPr/>
        </p:nvSpPr>
        <p:spPr>
          <a:xfrm>
            <a:off x="8373700" y="4934434"/>
            <a:ext cx="974085" cy="491492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DLFL Dataset</a:t>
            </a:r>
            <a:endParaRPr lang="ko-KR" altLang="en-US" sz="1200" dirty="0"/>
          </a:p>
        </p:txBody>
      </p:sp>
      <p:cxnSp>
        <p:nvCxnSpPr>
          <p:cNvPr id="80" name="연결선: 꺾임 40">
            <a:extLst>
              <a:ext uri="{FF2B5EF4-FFF2-40B4-BE49-F238E27FC236}">
                <a16:creationId xmlns:a16="http://schemas.microsoft.com/office/drawing/2014/main" id="{AB53C638-10A7-4C80-7951-98752146A145}"/>
              </a:ext>
            </a:extLst>
          </p:cNvPr>
          <p:cNvCxnSpPr>
            <a:cxnSpLocks/>
            <a:stCxn id="77" idx="3"/>
            <a:endCxn id="79" idx="2"/>
          </p:cNvCxnSpPr>
          <p:nvPr/>
        </p:nvCxnSpPr>
        <p:spPr>
          <a:xfrm flipV="1">
            <a:off x="8075854" y="5425926"/>
            <a:ext cx="784889" cy="82075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1" name="그룹 43">
            <a:extLst>
              <a:ext uri="{FF2B5EF4-FFF2-40B4-BE49-F238E27FC236}">
                <a16:creationId xmlns:a16="http://schemas.microsoft.com/office/drawing/2014/main" id="{1C423628-F64A-C20F-DCDA-84D80F23B6E9}"/>
              </a:ext>
            </a:extLst>
          </p:cNvPr>
          <p:cNvGrpSpPr/>
          <p:nvPr/>
        </p:nvGrpSpPr>
        <p:grpSpPr>
          <a:xfrm>
            <a:off x="9280416" y="4770114"/>
            <a:ext cx="1538427" cy="1060626"/>
            <a:chOff x="9208551" y="4073390"/>
            <a:chExt cx="1538427" cy="1060626"/>
          </a:xfrm>
        </p:grpSpPr>
        <p:pic>
          <p:nvPicPr>
            <p:cNvPr id="82" name="그림 44">
              <a:extLst>
                <a:ext uri="{FF2B5EF4-FFF2-40B4-BE49-F238E27FC236}">
                  <a16:creationId xmlns:a16="http://schemas.microsoft.com/office/drawing/2014/main" id="{828BC0F5-ED89-3454-5A5D-61A5D798F62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568954" y="4073390"/>
              <a:ext cx="817622" cy="817622"/>
            </a:xfrm>
            <a:prstGeom prst="rect">
              <a:avLst/>
            </a:prstGeom>
          </p:spPr>
        </p:pic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FEB82CF7-CEF3-117A-804A-A493A5E6BEDE}"/>
                </a:ext>
              </a:extLst>
            </p:cNvPr>
            <p:cNvSpPr txBox="1"/>
            <p:nvPr/>
          </p:nvSpPr>
          <p:spPr>
            <a:xfrm>
              <a:off x="9208551" y="4872406"/>
              <a:ext cx="153842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100" dirty="0"/>
                <a:t>3. Fault Localization</a:t>
              </a:r>
              <a:endParaRPr lang="ko-KR" altLang="en-US" sz="1100" dirty="0"/>
            </a:p>
          </p:txBody>
        </p:sp>
      </p:grpSp>
      <p:cxnSp>
        <p:nvCxnSpPr>
          <p:cNvPr id="84" name="직선 화살표 연결선 46">
            <a:extLst>
              <a:ext uri="{FF2B5EF4-FFF2-40B4-BE49-F238E27FC236}">
                <a16:creationId xmlns:a16="http://schemas.microsoft.com/office/drawing/2014/main" id="{54E78CD3-3658-152B-C6C5-C5DB21ABE77D}"/>
              </a:ext>
            </a:extLst>
          </p:cNvPr>
          <p:cNvCxnSpPr>
            <a:cxnSpLocks/>
            <a:stCxn id="82" idx="3"/>
            <a:endCxn id="85" idx="1"/>
          </p:cNvCxnSpPr>
          <p:nvPr/>
        </p:nvCxnSpPr>
        <p:spPr>
          <a:xfrm>
            <a:off x="10458441" y="5178925"/>
            <a:ext cx="46879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사각형: 둥근 모서리 34">
            <a:extLst>
              <a:ext uri="{FF2B5EF4-FFF2-40B4-BE49-F238E27FC236}">
                <a16:creationId xmlns:a16="http://schemas.microsoft.com/office/drawing/2014/main" id="{542DB918-E734-4567-1302-EB327ABB8C7A}"/>
              </a:ext>
            </a:extLst>
          </p:cNvPr>
          <p:cNvSpPr/>
          <p:nvPr/>
        </p:nvSpPr>
        <p:spPr>
          <a:xfrm>
            <a:off x="10927235" y="4933179"/>
            <a:ext cx="1083723" cy="491492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Susp. scores </a:t>
            </a:r>
            <a:r>
              <a:rPr lang="en-US" altLang="ko-KR" sz="1050" dirty="0"/>
              <a:t>(line)</a:t>
            </a:r>
            <a:endParaRPr lang="ko-KR" altLang="en-US" sz="1200" dirty="0"/>
          </a:p>
        </p:txBody>
      </p:sp>
      <p:cxnSp>
        <p:nvCxnSpPr>
          <p:cNvPr id="86" name="직선 화살표 연결선 51">
            <a:extLst>
              <a:ext uri="{FF2B5EF4-FFF2-40B4-BE49-F238E27FC236}">
                <a16:creationId xmlns:a16="http://schemas.microsoft.com/office/drawing/2014/main" id="{D26549B1-63BC-08B2-F06D-74ABEEBE0338}"/>
              </a:ext>
            </a:extLst>
          </p:cNvPr>
          <p:cNvCxnSpPr>
            <a:cxnSpLocks/>
            <a:stCxn id="79" idx="3"/>
            <a:endCxn id="82" idx="1"/>
          </p:cNvCxnSpPr>
          <p:nvPr/>
        </p:nvCxnSpPr>
        <p:spPr>
          <a:xfrm flipV="1">
            <a:off x="9347785" y="5178925"/>
            <a:ext cx="293034" cy="12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직선 화살표 연결선 16">
            <a:extLst>
              <a:ext uri="{FF2B5EF4-FFF2-40B4-BE49-F238E27FC236}">
                <a16:creationId xmlns:a16="http://schemas.microsoft.com/office/drawing/2014/main" id="{BF6C5E05-5884-34FA-F254-993EBD7CD087}"/>
              </a:ext>
            </a:extLst>
          </p:cNvPr>
          <p:cNvCxnSpPr>
            <a:cxnSpLocks/>
            <a:endCxn id="72" idx="1"/>
          </p:cNvCxnSpPr>
          <p:nvPr/>
        </p:nvCxnSpPr>
        <p:spPr>
          <a:xfrm>
            <a:off x="4893952" y="5187044"/>
            <a:ext cx="350041" cy="9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사각형: 둥근 모서리 22">
            <a:extLst>
              <a:ext uri="{FF2B5EF4-FFF2-40B4-BE49-F238E27FC236}">
                <a16:creationId xmlns:a16="http://schemas.microsoft.com/office/drawing/2014/main" id="{64BBB83F-0D0E-747A-AA2A-2575EADF7518}"/>
              </a:ext>
            </a:extLst>
          </p:cNvPr>
          <p:cNvSpPr/>
          <p:nvPr/>
        </p:nvSpPr>
        <p:spPr>
          <a:xfrm>
            <a:off x="5243993" y="3838813"/>
            <a:ext cx="1462289" cy="695518"/>
          </a:xfrm>
          <a:prstGeom prst="round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/>
              <a:t>2.a. Extract SBFL Features</a:t>
            </a:r>
            <a:endParaRPr lang="ko-KR" altLang="en-US" sz="1400" dirty="0"/>
          </a:p>
        </p:txBody>
      </p:sp>
      <p:sp>
        <p:nvSpPr>
          <p:cNvPr id="89" name="사각형: 둥근 모서리 34">
            <a:extLst>
              <a:ext uri="{FF2B5EF4-FFF2-40B4-BE49-F238E27FC236}">
                <a16:creationId xmlns:a16="http://schemas.microsoft.com/office/drawing/2014/main" id="{C4E5B344-8DFE-8D23-E477-8437B9D59E24}"/>
              </a:ext>
            </a:extLst>
          </p:cNvPr>
          <p:cNvSpPr/>
          <p:nvPr/>
        </p:nvSpPr>
        <p:spPr>
          <a:xfrm>
            <a:off x="7048061" y="3939378"/>
            <a:ext cx="1027793" cy="491492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SBFL Features</a:t>
            </a:r>
            <a:endParaRPr lang="ko-KR" altLang="en-US" sz="1200" dirty="0"/>
          </a:p>
        </p:txBody>
      </p:sp>
      <p:cxnSp>
        <p:nvCxnSpPr>
          <p:cNvPr id="90" name="직선 화살표 연결선 28">
            <a:extLst>
              <a:ext uri="{FF2B5EF4-FFF2-40B4-BE49-F238E27FC236}">
                <a16:creationId xmlns:a16="http://schemas.microsoft.com/office/drawing/2014/main" id="{0E8D4E26-FA55-BDC0-FDE8-5E774AEEAC6B}"/>
              </a:ext>
            </a:extLst>
          </p:cNvPr>
          <p:cNvCxnSpPr>
            <a:cxnSpLocks/>
            <a:stCxn id="88" idx="3"/>
            <a:endCxn id="89" idx="1"/>
          </p:cNvCxnSpPr>
          <p:nvPr/>
        </p:nvCxnSpPr>
        <p:spPr>
          <a:xfrm flipV="1">
            <a:off x="6706282" y="4185124"/>
            <a:ext cx="341779" cy="14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연결선: 꺾임 23">
            <a:extLst>
              <a:ext uri="{FF2B5EF4-FFF2-40B4-BE49-F238E27FC236}">
                <a16:creationId xmlns:a16="http://schemas.microsoft.com/office/drawing/2014/main" id="{CE6AA99C-A61A-17BD-6531-669EBFB3E629}"/>
              </a:ext>
            </a:extLst>
          </p:cNvPr>
          <p:cNvCxnSpPr>
            <a:cxnSpLocks/>
            <a:stCxn id="71" idx="0"/>
            <a:endCxn id="88" idx="1"/>
          </p:cNvCxnSpPr>
          <p:nvPr/>
        </p:nvCxnSpPr>
        <p:spPr>
          <a:xfrm rot="5400000" flipH="1" flipV="1">
            <a:off x="4335072" y="4016744"/>
            <a:ext cx="739092" cy="107874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직선 화살표 연결선 28">
            <a:extLst>
              <a:ext uri="{FF2B5EF4-FFF2-40B4-BE49-F238E27FC236}">
                <a16:creationId xmlns:a16="http://schemas.microsoft.com/office/drawing/2014/main" id="{A6D73977-5B16-D3DB-78FC-B404240E0437}"/>
              </a:ext>
            </a:extLst>
          </p:cNvPr>
          <p:cNvCxnSpPr>
            <a:cxnSpLocks/>
            <a:stCxn id="74" idx="3"/>
            <a:endCxn id="79" idx="1"/>
          </p:cNvCxnSpPr>
          <p:nvPr/>
        </p:nvCxnSpPr>
        <p:spPr>
          <a:xfrm flipV="1">
            <a:off x="8075854" y="5180180"/>
            <a:ext cx="297846" cy="63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연결선: 꺾임 40">
            <a:extLst>
              <a:ext uri="{FF2B5EF4-FFF2-40B4-BE49-F238E27FC236}">
                <a16:creationId xmlns:a16="http://schemas.microsoft.com/office/drawing/2014/main" id="{FDE65426-1ACC-EC94-57B3-D43CB0647F29}"/>
              </a:ext>
            </a:extLst>
          </p:cNvPr>
          <p:cNvCxnSpPr>
            <a:cxnSpLocks/>
            <a:stCxn id="89" idx="3"/>
            <a:endCxn id="79" idx="0"/>
          </p:cNvCxnSpPr>
          <p:nvPr/>
        </p:nvCxnSpPr>
        <p:spPr>
          <a:xfrm>
            <a:off x="8075854" y="4185124"/>
            <a:ext cx="784889" cy="749310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9B5362AB-CAFC-34B8-3C00-DE0CD6B1BC88}"/>
              </a:ext>
            </a:extLst>
          </p:cNvPr>
          <p:cNvSpPr/>
          <p:nvPr/>
        </p:nvSpPr>
        <p:spPr>
          <a:xfrm>
            <a:off x="5091524" y="4773964"/>
            <a:ext cx="3072339" cy="825164"/>
          </a:xfrm>
          <a:prstGeom prst="roundRect">
            <a:avLst/>
          </a:prstGeom>
          <a:solidFill>
            <a:schemeClr val="accent6">
              <a:alpha val="1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2806DBC8-3AFD-D3A7-02F6-0F954127DC0E}"/>
              </a:ext>
            </a:extLst>
          </p:cNvPr>
          <p:cNvSpPr/>
          <p:nvPr/>
        </p:nvSpPr>
        <p:spPr>
          <a:xfrm>
            <a:off x="5074654" y="5834437"/>
            <a:ext cx="3072339" cy="825164"/>
          </a:xfrm>
          <a:prstGeom prst="roundRect">
            <a:avLst/>
          </a:prstGeom>
          <a:solidFill>
            <a:schemeClr val="accent6">
              <a:alpha val="1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사각형: 둥근 모서리 34">
                <a:extLst>
                  <a:ext uri="{FF2B5EF4-FFF2-40B4-BE49-F238E27FC236}">
                    <a16:creationId xmlns:a16="http://schemas.microsoft.com/office/drawing/2014/main" id="{96FCC3E7-146F-71E2-C284-41FC57EB899B}"/>
                  </a:ext>
                </a:extLst>
              </p:cNvPr>
              <p:cNvSpPr/>
              <p:nvPr/>
            </p:nvSpPr>
            <p:spPr>
              <a:xfrm>
                <a:off x="3487904" y="5019668"/>
                <a:ext cx="1457416" cy="491492"/>
              </a:xfrm>
              <a:prstGeom prst="roundRect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/>
                  <a:t>Artificial</a:t>
                </a:r>
              </a:p>
              <a:p>
                <a:pPr algn="ctr"/>
                <a:r>
                  <a:rPr lang="en-US" altLang="ko-KR" sz="1200" dirty="0"/>
                  <a:t>Buggy Program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ko-KR" altLang="en-US" sz="1200" dirty="0"/>
              </a:p>
            </p:txBody>
          </p:sp>
        </mc:Choice>
        <mc:Fallback xmlns="">
          <p:sp>
            <p:nvSpPr>
              <p:cNvPr id="19" name="사각형: 둥근 모서리 34">
                <a:extLst>
                  <a:ext uri="{FF2B5EF4-FFF2-40B4-BE49-F238E27FC236}">
                    <a16:creationId xmlns:a16="http://schemas.microsoft.com/office/drawing/2014/main" id="{96FCC3E7-146F-71E2-C284-41FC57EB89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7904" y="5019668"/>
                <a:ext cx="1457416" cy="491492"/>
              </a:xfrm>
              <a:prstGeom prst="roundRect">
                <a:avLst/>
              </a:prstGeom>
              <a:blipFill>
                <a:blip r:embed="rId8"/>
                <a:stretch>
                  <a:fillRect b="-4819"/>
                </a:stretch>
              </a:blipFill>
              <a:ln w="9525"/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사각형: 둥근 모서리 34">
                <a:extLst>
                  <a:ext uri="{FF2B5EF4-FFF2-40B4-BE49-F238E27FC236}">
                    <a16:creationId xmlns:a16="http://schemas.microsoft.com/office/drawing/2014/main" id="{CD0F3E60-F4E3-8C4F-66A0-CF2893391389}"/>
                  </a:ext>
                </a:extLst>
              </p:cNvPr>
              <p:cNvSpPr/>
              <p:nvPr/>
            </p:nvSpPr>
            <p:spPr>
              <a:xfrm>
                <a:off x="3552341" y="5096244"/>
                <a:ext cx="1457416" cy="491492"/>
              </a:xfrm>
              <a:prstGeom prst="roundRect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/>
                  <a:t>Artificial</a:t>
                </a:r>
              </a:p>
              <a:p>
                <a:pPr algn="ctr"/>
                <a:r>
                  <a:rPr lang="en-US" altLang="ko-KR" sz="1200" dirty="0"/>
                  <a:t>Buggy Program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ko-KR" altLang="en-US" sz="1200" dirty="0"/>
              </a:p>
            </p:txBody>
          </p:sp>
        </mc:Choice>
        <mc:Fallback xmlns="">
          <p:sp>
            <p:nvSpPr>
              <p:cNvPr id="20" name="사각형: 둥근 모서리 34">
                <a:extLst>
                  <a:ext uri="{FF2B5EF4-FFF2-40B4-BE49-F238E27FC236}">
                    <a16:creationId xmlns:a16="http://schemas.microsoft.com/office/drawing/2014/main" id="{CD0F3E60-F4E3-8C4F-66A0-CF28933913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2341" y="5096244"/>
                <a:ext cx="1457416" cy="491492"/>
              </a:xfrm>
              <a:prstGeom prst="roundRect">
                <a:avLst/>
              </a:prstGeom>
              <a:blipFill>
                <a:blip r:embed="rId6"/>
                <a:stretch>
                  <a:fillRect b="-4819"/>
                </a:stretch>
              </a:blipFill>
              <a:ln w="9525"/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그림 11">
            <a:extLst>
              <a:ext uri="{FF2B5EF4-FFF2-40B4-BE49-F238E27FC236}">
                <a16:creationId xmlns:a16="http://schemas.microsoft.com/office/drawing/2014/main" id="{E7313BD8-1525-1786-35D5-CC66A7869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867" y="5253602"/>
            <a:ext cx="376197" cy="33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40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" grpId="0" uiExpand="1" build="p" animBg="1"/>
      <p:bldP spid="65" grpId="0"/>
      <p:bldP spid="66" grpId="0"/>
      <p:bldP spid="64" grpId="0" animBg="1"/>
      <p:bldP spid="71" grpId="0" animBg="1"/>
      <p:bldP spid="72" grpId="0" animBg="1"/>
      <p:bldP spid="74" grpId="0" animBg="1"/>
      <p:bldP spid="77" grpId="0" animBg="1"/>
      <p:bldP spid="78" grpId="0" animBg="1"/>
      <p:bldP spid="79" grpId="0" animBg="1"/>
      <p:bldP spid="85" grpId="0" animBg="1"/>
      <p:bldP spid="88" grpId="0" animBg="1"/>
      <p:bldP spid="89" grpId="0" animBg="1"/>
      <p:bldP spid="94" grpId="0" animBg="1"/>
      <p:bldP spid="95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F6544-8D02-BE0A-D30B-7B09D669D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1. Reducing construction time by optimizing MBFL feature extraction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98DF3-0221-95AE-FF93-B06DF6AC7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4213256"/>
            <a:ext cx="11391254" cy="1963707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Objective of research:</a:t>
            </a:r>
            <a:r>
              <a:rPr lang="en-US" dirty="0"/>
              <a:t> to reduce dataset construction time by </a:t>
            </a:r>
            <a:br>
              <a:rPr lang="en-US" dirty="0"/>
            </a:br>
            <a:r>
              <a:rPr lang="en-US" dirty="0"/>
              <a:t>                                                   systematically investigating </a:t>
            </a:r>
            <a:r>
              <a:rPr lang="en-US" b="1" dirty="0"/>
              <a:t>2 key parameters </a:t>
            </a:r>
            <a:br>
              <a:rPr lang="en-US" dirty="0"/>
            </a:br>
            <a:r>
              <a:rPr lang="en-US" dirty="0"/>
              <a:t>                                                   of MBFL feature extraction.</a:t>
            </a:r>
          </a:p>
          <a:p>
            <a:pPr lvl="1"/>
            <a:r>
              <a:rPr lang="en-US" sz="1800" b="1" dirty="0">
                <a:solidFill>
                  <a:srgbClr val="FF0000"/>
                </a:solidFill>
              </a:rPr>
              <a:t>RQ1: Target Line Selection Ratio:</a:t>
            </a:r>
            <a:r>
              <a:rPr lang="en-US" sz="1800" dirty="0"/>
              <a:t> how many source code lines should I mutate?</a:t>
            </a:r>
          </a:p>
          <a:p>
            <a:pPr lvl="2"/>
            <a:r>
              <a:rPr lang="en-US" sz="1600" dirty="0"/>
              <a:t>Selected based on lines ordered by SBFL</a:t>
            </a:r>
          </a:p>
          <a:p>
            <a:pPr lvl="1"/>
            <a:r>
              <a:rPr lang="en-US" sz="1800" b="1" dirty="0">
                <a:solidFill>
                  <a:srgbClr val="FF0000"/>
                </a:solidFill>
              </a:rPr>
              <a:t>RQ2: Mutant Count Per Line: </a:t>
            </a:r>
            <a:r>
              <a:rPr lang="en-US" sz="1800" dirty="0"/>
              <a:t>how many mutants should I generate for each line?</a:t>
            </a:r>
            <a:endParaRPr lang="en-US" sz="1800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3BB16-BA36-7F2A-D8AD-09722EB3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BD00-8FF1-462A-B0FE-7C337C9F73B7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7BAF09-08DF-0337-7B08-ED89E4868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14</a:t>
            </a:fld>
            <a:endParaRPr lang="en-US"/>
          </a:p>
        </p:txBody>
      </p:sp>
      <p:sp>
        <p:nvSpPr>
          <p:cNvPr id="6" name="사각형: 둥근 모서리 4">
            <a:extLst>
              <a:ext uri="{FF2B5EF4-FFF2-40B4-BE49-F238E27FC236}">
                <a16:creationId xmlns:a16="http://schemas.microsoft.com/office/drawing/2014/main" id="{7F846678-AEC8-EE98-B32F-1D38FB997E0B}"/>
              </a:ext>
            </a:extLst>
          </p:cNvPr>
          <p:cNvSpPr/>
          <p:nvPr/>
        </p:nvSpPr>
        <p:spPr>
          <a:xfrm>
            <a:off x="2022742" y="1701162"/>
            <a:ext cx="8518359" cy="2250729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사각형: 둥근 모서리 5">
            <a:extLst>
              <a:ext uri="{FF2B5EF4-FFF2-40B4-BE49-F238E27FC236}">
                <a16:creationId xmlns:a16="http://schemas.microsoft.com/office/drawing/2014/main" id="{4977094B-04E1-77C1-EC76-EF5AA0203EA7}"/>
              </a:ext>
            </a:extLst>
          </p:cNvPr>
          <p:cNvSpPr/>
          <p:nvPr/>
        </p:nvSpPr>
        <p:spPr>
          <a:xfrm>
            <a:off x="2161232" y="2480861"/>
            <a:ext cx="1516921" cy="68554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/>
            <a:r>
              <a:rPr lang="en-US" altLang="ko-KR" sz="1200" b="1" dirty="0"/>
              <a:t>Select target source code lines to mutate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직사각형 6">
                <a:extLst>
                  <a:ext uri="{FF2B5EF4-FFF2-40B4-BE49-F238E27FC236}">
                    <a16:creationId xmlns:a16="http://schemas.microsoft.com/office/drawing/2014/main" id="{910F6EBD-ECC4-3721-8165-65E35DB71ABA}"/>
                  </a:ext>
                </a:extLst>
              </p:cNvPr>
              <p:cNvSpPr/>
              <p:nvPr/>
            </p:nvSpPr>
            <p:spPr>
              <a:xfrm>
                <a:off x="5782112" y="2211458"/>
                <a:ext cx="1339634" cy="602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n-US" altLang="ko-KR" sz="1400" dirty="0">
                    <a:solidFill>
                      <a:schemeClr val="tx1"/>
                    </a:solidFill>
                  </a:rPr>
                  <a:t>Mutant Program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𝑚𝑝</m:t>
                        </m:r>
                      </m:e>
                      <m:sub>
                        <m:r>
                          <a:rPr lang="en-US" altLang="ko-KR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  <m:sup>
                        <m:r>
                          <a:rPr lang="en-US" altLang="ko-KR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</m:oMath>
                </a14:m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직사각형 6">
                <a:extLst>
                  <a:ext uri="{FF2B5EF4-FFF2-40B4-BE49-F238E27FC236}">
                    <a16:creationId xmlns:a16="http://schemas.microsoft.com/office/drawing/2014/main" id="{910F6EBD-ECC4-3721-8165-65E35DB71A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2112" y="2211458"/>
                <a:ext cx="1339634" cy="602000"/>
              </a:xfrm>
              <a:prstGeom prst="rect">
                <a:avLst/>
              </a:prstGeom>
              <a:blipFill>
                <a:blip r:embed="rId3"/>
                <a:stretch>
                  <a:fillRect l="-4545" r="-5909"/>
                </a:stretch>
              </a:blipFill>
              <a:ln w="63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직선 화살표 연결선 7">
            <a:extLst>
              <a:ext uri="{FF2B5EF4-FFF2-40B4-BE49-F238E27FC236}">
                <a16:creationId xmlns:a16="http://schemas.microsoft.com/office/drawing/2014/main" id="{73530CCB-FFFB-C52D-FAE7-2AF8488396BB}"/>
              </a:ext>
            </a:extLst>
          </p:cNvPr>
          <p:cNvCxnSpPr>
            <a:cxnSpLocks/>
            <a:stCxn id="44" idx="3"/>
            <a:endCxn id="8" idx="1"/>
          </p:cNvCxnSpPr>
          <p:nvPr/>
        </p:nvCxnSpPr>
        <p:spPr>
          <a:xfrm flipV="1">
            <a:off x="5474602" y="2512458"/>
            <a:ext cx="307510" cy="3116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사각형: 둥근 모서리 8">
                <a:extLst>
                  <a:ext uri="{FF2B5EF4-FFF2-40B4-BE49-F238E27FC236}">
                    <a16:creationId xmlns:a16="http://schemas.microsoft.com/office/drawing/2014/main" id="{24FB5941-27F5-D067-B463-84E8EB4D866B}"/>
                  </a:ext>
                </a:extLst>
              </p:cNvPr>
              <p:cNvSpPr/>
              <p:nvPr/>
            </p:nvSpPr>
            <p:spPr>
              <a:xfrm>
                <a:off x="7317852" y="2344569"/>
                <a:ext cx="798067" cy="335777"/>
              </a:xfrm>
              <a:prstGeom prst="round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n-US" altLang="ko-KR" sz="1200" dirty="0"/>
                  <a:t>Execute </a:t>
                </a:r>
                <a14:m>
                  <m:oMath xmlns:m="http://schemas.openxmlformats.org/officeDocument/2006/math"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altLang="ko-KR" sz="1200" dirty="0"/>
                  <a:t> </a:t>
                </a:r>
                <a:endParaRPr lang="ko-KR" altLang="en-US" sz="1200" dirty="0"/>
              </a:p>
            </p:txBody>
          </p:sp>
        </mc:Choice>
        <mc:Fallback xmlns="">
          <p:sp>
            <p:nvSpPr>
              <p:cNvPr id="10" name="사각형: 둥근 모서리 8">
                <a:extLst>
                  <a:ext uri="{FF2B5EF4-FFF2-40B4-BE49-F238E27FC236}">
                    <a16:creationId xmlns:a16="http://schemas.microsoft.com/office/drawing/2014/main" id="{24FB5941-27F5-D067-B463-84E8EB4D86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7852" y="2344569"/>
                <a:ext cx="798067" cy="335777"/>
              </a:xfrm>
              <a:prstGeom prst="roundRect">
                <a:avLst/>
              </a:prstGeom>
              <a:blipFill>
                <a:blip r:embed="rId4"/>
                <a:stretch>
                  <a:fillRect l="-746" b="-1724"/>
                </a:stretch>
              </a:blipFill>
              <a:ln/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직선 화살표 연결선 9">
            <a:extLst>
              <a:ext uri="{FF2B5EF4-FFF2-40B4-BE49-F238E27FC236}">
                <a16:creationId xmlns:a16="http://schemas.microsoft.com/office/drawing/2014/main" id="{ADDB3B2E-3529-97FF-808E-033CA6696132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>
            <a:off x="7121746" y="2512458"/>
            <a:ext cx="19610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직사각형 10">
            <a:extLst>
              <a:ext uri="{FF2B5EF4-FFF2-40B4-BE49-F238E27FC236}">
                <a16:creationId xmlns:a16="http://schemas.microsoft.com/office/drawing/2014/main" id="{C060A101-52A3-8F0D-628C-9B6846248411}"/>
              </a:ext>
            </a:extLst>
          </p:cNvPr>
          <p:cNvSpPr/>
          <p:nvPr/>
        </p:nvSpPr>
        <p:spPr>
          <a:xfrm>
            <a:off x="8294454" y="2303779"/>
            <a:ext cx="918864" cy="41979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</a:rPr>
              <a:t>Pass</a:t>
            </a:r>
            <a:r>
              <a:rPr lang="ko-KR" altLang="en-US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>
                <a:solidFill>
                  <a:schemeClr val="tx1"/>
                </a:solidFill>
              </a:rPr>
              <a:t>or</a:t>
            </a:r>
            <a:r>
              <a:rPr lang="ko-KR" altLang="en-US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>
                <a:solidFill>
                  <a:schemeClr val="tx1"/>
                </a:solidFill>
              </a:rPr>
              <a:t>Fail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cxnSp>
        <p:nvCxnSpPr>
          <p:cNvPr id="13" name="직선 화살표 연결선 11">
            <a:extLst>
              <a:ext uri="{FF2B5EF4-FFF2-40B4-BE49-F238E27FC236}">
                <a16:creationId xmlns:a16="http://schemas.microsoft.com/office/drawing/2014/main" id="{958F56B5-6D28-AB84-2602-EDDE20D5B683}"/>
              </a:ext>
            </a:extLst>
          </p:cNvPr>
          <p:cNvCxnSpPr>
            <a:cxnSpLocks/>
            <a:stCxn id="10" idx="3"/>
            <a:endCxn id="12" idx="1"/>
          </p:cNvCxnSpPr>
          <p:nvPr/>
        </p:nvCxnSpPr>
        <p:spPr>
          <a:xfrm>
            <a:off x="8115919" y="2512458"/>
            <a:ext cx="178535" cy="12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사각형: 둥근 모서리 12">
            <a:extLst>
              <a:ext uri="{FF2B5EF4-FFF2-40B4-BE49-F238E27FC236}">
                <a16:creationId xmlns:a16="http://schemas.microsoft.com/office/drawing/2014/main" id="{EC31A0A9-F588-C98A-FE51-784E3FDB6EA7}"/>
              </a:ext>
            </a:extLst>
          </p:cNvPr>
          <p:cNvSpPr/>
          <p:nvPr/>
        </p:nvSpPr>
        <p:spPr>
          <a:xfrm>
            <a:off x="9507702" y="2406592"/>
            <a:ext cx="878324" cy="759809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/>
            <a:r>
              <a:rPr lang="en-US" altLang="ko-KR" sz="1200" dirty="0"/>
              <a:t>Measure Suspicious Score (line)</a:t>
            </a:r>
            <a:endParaRPr lang="ko-KR" altLang="en-US" sz="1200" dirty="0"/>
          </a:p>
        </p:txBody>
      </p:sp>
      <p:cxnSp>
        <p:nvCxnSpPr>
          <p:cNvPr id="15" name="직선 화살표 연결선 13">
            <a:extLst>
              <a:ext uri="{FF2B5EF4-FFF2-40B4-BE49-F238E27FC236}">
                <a16:creationId xmlns:a16="http://schemas.microsoft.com/office/drawing/2014/main" id="{0E2560BB-86F0-2D89-919A-CDC1777CDDD6}"/>
              </a:ext>
            </a:extLst>
          </p:cNvPr>
          <p:cNvCxnSpPr>
            <a:cxnSpLocks/>
            <a:stCxn id="6" idx="3"/>
            <a:endCxn id="31" idx="1"/>
          </p:cNvCxnSpPr>
          <p:nvPr/>
        </p:nvCxnSpPr>
        <p:spPr>
          <a:xfrm flipV="1">
            <a:off x="10541101" y="2826526"/>
            <a:ext cx="177540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4">
            <a:extLst>
              <a:ext uri="{FF2B5EF4-FFF2-40B4-BE49-F238E27FC236}">
                <a16:creationId xmlns:a16="http://schemas.microsoft.com/office/drawing/2014/main" id="{E12791E4-3BE9-5BB4-DDF9-4AAE3D5052B3}"/>
              </a:ext>
            </a:extLst>
          </p:cNvPr>
          <p:cNvCxnSpPr>
            <a:cxnSpLocks/>
            <a:stCxn id="12" idx="3"/>
            <a:endCxn id="14" idx="1"/>
          </p:cNvCxnSpPr>
          <p:nvPr/>
        </p:nvCxnSpPr>
        <p:spPr>
          <a:xfrm>
            <a:off x="9213318" y="2513676"/>
            <a:ext cx="294384" cy="2728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5">
            <a:extLst>
              <a:ext uri="{FF2B5EF4-FFF2-40B4-BE49-F238E27FC236}">
                <a16:creationId xmlns:a16="http://schemas.microsoft.com/office/drawing/2014/main" id="{BB8EDE3A-FAFF-D49C-3BF6-25DF9CB7BED1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9196692" y="2786497"/>
            <a:ext cx="311010" cy="3042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6">
            <a:extLst>
              <a:ext uri="{FF2B5EF4-FFF2-40B4-BE49-F238E27FC236}">
                <a16:creationId xmlns:a16="http://schemas.microsoft.com/office/drawing/2014/main" id="{EF4A4206-A8B0-3DAA-E056-5CE880D71D10}"/>
              </a:ext>
            </a:extLst>
          </p:cNvPr>
          <p:cNvCxnSpPr>
            <a:cxnSpLocks/>
            <a:stCxn id="7" idx="3"/>
            <a:endCxn id="44" idx="1"/>
          </p:cNvCxnSpPr>
          <p:nvPr/>
        </p:nvCxnSpPr>
        <p:spPr>
          <a:xfrm>
            <a:off x="3678153" y="2823631"/>
            <a:ext cx="279528" cy="5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8">
            <a:extLst>
              <a:ext uri="{FF2B5EF4-FFF2-40B4-BE49-F238E27FC236}">
                <a16:creationId xmlns:a16="http://schemas.microsoft.com/office/drawing/2014/main" id="{D29BA465-28CE-4EE7-CDC5-CE476EC22CF7}"/>
              </a:ext>
            </a:extLst>
          </p:cNvPr>
          <p:cNvCxnSpPr>
            <a:cxnSpLocks/>
            <a:stCxn id="28" idx="3"/>
            <a:endCxn id="7" idx="1"/>
          </p:cNvCxnSpPr>
          <p:nvPr/>
        </p:nvCxnSpPr>
        <p:spPr>
          <a:xfrm flipV="1">
            <a:off x="1822564" y="2823631"/>
            <a:ext cx="338668" cy="15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16C1EF9-154D-FE5B-22F9-6D34563BCE59}"/>
              </a:ext>
            </a:extLst>
          </p:cNvPr>
          <p:cNvSpPr txBox="1"/>
          <p:nvPr/>
        </p:nvSpPr>
        <p:spPr>
          <a:xfrm>
            <a:off x="2446326" y="1767248"/>
            <a:ext cx="46350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/>
              <a:t>Perform Mutation Testing for each buggy program</a:t>
            </a:r>
            <a:endParaRPr lang="ko-KR" altLang="en-US" sz="1600" dirty="0"/>
          </a:p>
        </p:txBody>
      </p:sp>
      <p:sp>
        <p:nvSpPr>
          <p:cNvPr id="24" name="사각형: 둥근 모서리 26">
            <a:extLst>
              <a:ext uri="{FF2B5EF4-FFF2-40B4-BE49-F238E27FC236}">
                <a16:creationId xmlns:a16="http://schemas.microsoft.com/office/drawing/2014/main" id="{27D325AD-8CC1-A066-8C6C-0EB11A645D8D}"/>
              </a:ext>
            </a:extLst>
          </p:cNvPr>
          <p:cNvSpPr/>
          <p:nvPr/>
        </p:nvSpPr>
        <p:spPr>
          <a:xfrm>
            <a:off x="4397583" y="1371455"/>
            <a:ext cx="2960000" cy="369726"/>
          </a:xfrm>
          <a:prstGeom prst="round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2.b. Extract MBFL Features</a:t>
            </a:r>
            <a:endParaRPr lang="ko-KR" altLang="en-US" sz="1600" dirty="0"/>
          </a:p>
        </p:txBody>
      </p:sp>
      <p:grpSp>
        <p:nvGrpSpPr>
          <p:cNvPr id="25" name="그룹 8">
            <a:extLst>
              <a:ext uri="{FF2B5EF4-FFF2-40B4-BE49-F238E27FC236}">
                <a16:creationId xmlns:a16="http://schemas.microsoft.com/office/drawing/2014/main" id="{E2DFBC9A-11D4-D5A4-40A4-F320D32D5168}"/>
              </a:ext>
            </a:extLst>
          </p:cNvPr>
          <p:cNvGrpSpPr/>
          <p:nvPr/>
        </p:nvGrpSpPr>
        <p:grpSpPr>
          <a:xfrm>
            <a:off x="400373" y="2543762"/>
            <a:ext cx="1428528" cy="539393"/>
            <a:chOff x="7764412" y="2726203"/>
            <a:chExt cx="1778266" cy="796582"/>
          </a:xfrm>
        </p:grpSpPr>
        <p:sp>
          <p:nvSpPr>
            <p:cNvPr id="26" name="사각형: 둥근 모서리 34">
              <a:extLst>
                <a:ext uri="{FF2B5EF4-FFF2-40B4-BE49-F238E27FC236}">
                  <a16:creationId xmlns:a16="http://schemas.microsoft.com/office/drawing/2014/main" id="{EA79E992-B318-6EA5-29C0-173C0F1783F9}"/>
                </a:ext>
              </a:extLst>
            </p:cNvPr>
            <p:cNvSpPr/>
            <p:nvPr/>
          </p:nvSpPr>
          <p:spPr>
            <a:xfrm>
              <a:off x="7780298" y="2726203"/>
              <a:ext cx="1762380" cy="796582"/>
            </a:xfrm>
            <a:prstGeom prst="roundRect">
              <a:avLst/>
            </a:prstGeom>
            <a:solidFill>
              <a:schemeClr val="bg1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19094BE6-3669-8C6C-5F5A-65787C4BA10E}"/>
                    </a:ext>
                  </a:extLst>
                </p:cNvPr>
                <p:cNvSpPr txBox="1"/>
                <p:nvPr/>
              </p:nvSpPr>
              <p:spPr>
                <a:xfrm>
                  <a:off x="7764412" y="2937331"/>
                  <a:ext cx="1770378" cy="409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/>
                    <a:t>Buggy Program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a14:m>
                  <a:endParaRPr lang="ko-KR" altLang="en-US" sz="1400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19094BE6-3669-8C6C-5F5A-65787C4BA10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64412" y="2937331"/>
                  <a:ext cx="1770378" cy="409075"/>
                </a:xfrm>
                <a:prstGeom prst="rect">
                  <a:avLst/>
                </a:prstGeom>
                <a:blipFill>
                  <a:blip r:embed="rId5"/>
                  <a:stretch>
                    <a:fillRect t="-2222" b="-17778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D24D658-102D-930E-0A11-F32B5E4186B3}"/>
                  </a:ext>
                </a:extLst>
              </p:cNvPr>
              <p:cNvSpPr txBox="1"/>
              <p:nvPr/>
            </p:nvSpPr>
            <p:spPr>
              <a:xfrm>
                <a:off x="6950147" y="2929791"/>
                <a:ext cx="952169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4000" i="1" smtClean="0">
                          <a:latin typeface="Cambria Math" panose="02040503050406030204" pitchFamily="18" charset="0"/>
                        </a:rPr>
                        <m:t>⋮</m:t>
                      </m:r>
                    </m:oMath>
                  </m:oMathPara>
                </a14:m>
                <a:endParaRPr lang="ko-KR" altLang="en-US" sz="40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D24D658-102D-930E-0A11-F32B5E418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0147" y="2929791"/>
                <a:ext cx="952169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그룹 8">
            <a:extLst>
              <a:ext uri="{FF2B5EF4-FFF2-40B4-BE49-F238E27FC236}">
                <a16:creationId xmlns:a16="http://schemas.microsoft.com/office/drawing/2014/main" id="{D16AD42A-F63A-B891-3B01-26AFE8AA5A77}"/>
              </a:ext>
            </a:extLst>
          </p:cNvPr>
          <p:cNvGrpSpPr/>
          <p:nvPr/>
        </p:nvGrpSpPr>
        <p:grpSpPr>
          <a:xfrm>
            <a:off x="10718641" y="2572520"/>
            <a:ext cx="1107164" cy="508012"/>
            <a:chOff x="7780298" y="2748711"/>
            <a:chExt cx="1378225" cy="750238"/>
          </a:xfrm>
        </p:grpSpPr>
        <p:sp>
          <p:nvSpPr>
            <p:cNvPr id="31" name="사각형: 둥근 모서리 34">
              <a:extLst>
                <a:ext uri="{FF2B5EF4-FFF2-40B4-BE49-F238E27FC236}">
                  <a16:creationId xmlns:a16="http://schemas.microsoft.com/office/drawing/2014/main" id="{274F628A-964A-4548-BEEB-C4A130AEA117}"/>
                </a:ext>
              </a:extLst>
            </p:cNvPr>
            <p:cNvSpPr/>
            <p:nvPr/>
          </p:nvSpPr>
          <p:spPr>
            <a:xfrm>
              <a:off x="7780298" y="2748711"/>
              <a:ext cx="1378225" cy="750238"/>
            </a:xfrm>
            <a:prstGeom prst="roundRect">
              <a:avLst/>
            </a:prstGeom>
            <a:solidFill>
              <a:schemeClr val="bg1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pic>
          <p:nvPicPr>
            <p:cNvPr id="32" name="그림 33">
              <a:extLst>
                <a:ext uri="{FF2B5EF4-FFF2-40B4-BE49-F238E27FC236}">
                  <a16:creationId xmlns:a16="http://schemas.microsoft.com/office/drawing/2014/main" id="{F51EAA20-61D2-6273-62D8-D0BEF9027DD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869865" y="2875619"/>
              <a:ext cx="375429" cy="470610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8F61B92-D745-12F0-D125-A7E346F80C8C}"/>
                </a:ext>
              </a:extLst>
            </p:cNvPr>
            <p:cNvSpPr txBox="1"/>
            <p:nvPr/>
          </p:nvSpPr>
          <p:spPr>
            <a:xfrm>
              <a:off x="8172759" y="2782933"/>
              <a:ext cx="985763" cy="6817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/>
                <a:t>MBFL</a:t>
              </a:r>
            </a:p>
            <a:p>
              <a:pPr algn="ctr"/>
              <a:r>
                <a:rPr lang="en-US" altLang="ko-KR" sz="1200" dirty="0"/>
                <a:t>Features</a:t>
              </a:r>
              <a:endParaRPr lang="ko-KR" altLang="en-US" sz="1200" dirty="0"/>
            </a:p>
          </p:txBody>
        </p:sp>
      </p:grpSp>
      <p:sp>
        <p:nvSpPr>
          <p:cNvPr id="44" name="사각형: 둥근 모서리 5">
            <a:extLst>
              <a:ext uri="{FF2B5EF4-FFF2-40B4-BE49-F238E27FC236}">
                <a16:creationId xmlns:a16="http://schemas.microsoft.com/office/drawing/2014/main" id="{08D54812-F0CE-8E71-8A90-975FBD903EEF}"/>
              </a:ext>
            </a:extLst>
          </p:cNvPr>
          <p:cNvSpPr/>
          <p:nvPr/>
        </p:nvSpPr>
        <p:spPr>
          <a:xfrm>
            <a:off x="3957681" y="2481382"/>
            <a:ext cx="1516921" cy="68554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/>
            <a:r>
              <a:rPr lang="en-US" altLang="ko-KR" sz="1200" b="1" dirty="0"/>
              <a:t>Generate N # of mutant programs</a:t>
            </a:r>
            <a:br>
              <a:rPr lang="en-US" altLang="ko-KR" sz="1200" b="1" dirty="0"/>
            </a:br>
            <a:r>
              <a:rPr lang="en-US" altLang="ko-KR" sz="1200" b="1" dirty="0"/>
              <a:t>on target lines</a:t>
            </a:r>
          </a:p>
        </p:txBody>
      </p:sp>
      <p:cxnSp>
        <p:nvCxnSpPr>
          <p:cNvPr id="60" name="직선 화살표 연결선 7">
            <a:extLst>
              <a:ext uri="{FF2B5EF4-FFF2-40B4-BE49-F238E27FC236}">
                <a16:creationId xmlns:a16="http://schemas.microsoft.com/office/drawing/2014/main" id="{81B93CD7-946F-508B-EE1F-2B606CC6896D}"/>
              </a:ext>
            </a:extLst>
          </p:cNvPr>
          <p:cNvCxnSpPr>
            <a:cxnSpLocks/>
            <a:stCxn id="44" idx="3"/>
          </p:cNvCxnSpPr>
          <p:nvPr/>
        </p:nvCxnSpPr>
        <p:spPr>
          <a:xfrm>
            <a:off x="5474602" y="2824152"/>
            <a:ext cx="289193" cy="301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4F49D3C8-470A-2A63-D0BB-F42AD9EA7BD1}"/>
              </a:ext>
            </a:extLst>
          </p:cNvPr>
          <p:cNvSpPr/>
          <p:nvPr/>
        </p:nvSpPr>
        <p:spPr>
          <a:xfrm>
            <a:off x="2088761" y="2367339"/>
            <a:ext cx="1690385" cy="921642"/>
          </a:xfrm>
          <a:prstGeom prst="round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2E974521-FD08-F05C-2126-166456508E6C}"/>
              </a:ext>
            </a:extLst>
          </p:cNvPr>
          <p:cNvSpPr/>
          <p:nvPr/>
        </p:nvSpPr>
        <p:spPr>
          <a:xfrm>
            <a:off x="3863893" y="2352637"/>
            <a:ext cx="1690385" cy="921642"/>
          </a:xfrm>
          <a:prstGeom prst="round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061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2" grpId="0" animBg="1"/>
      <p:bldP spid="14" grpId="0" animBg="1"/>
      <p:bldP spid="23" grpId="0"/>
      <p:bldP spid="24" grpId="0" animBg="1"/>
      <p:bldP spid="29" grpId="0"/>
      <p:bldP spid="44" grpId="0" animBg="1"/>
      <p:bldP spid="95" grpId="0" animBg="1"/>
      <p:bldP spid="9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1A900-E45B-1E3C-3168-CA7470597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2. Introduce</a:t>
            </a:r>
            <a:r>
              <a:rPr lang="ko-KR" altLang="en-US" sz="3200" dirty="0"/>
              <a:t> </a:t>
            </a:r>
            <a:r>
              <a:rPr lang="en-US" altLang="ko-KR" sz="3200" dirty="0"/>
              <a:t>a</a:t>
            </a:r>
            <a:r>
              <a:rPr lang="ko-KR" altLang="en-US" sz="3200" dirty="0"/>
              <a:t> </a:t>
            </a:r>
            <a:r>
              <a:rPr lang="en-US" altLang="ko-KR" sz="3200" dirty="0"/>
              <a:t>new</a:t>
            </a:r>
            <a:r>
              <a:rPr lang="ko-KR" altLang="en-US" sz="3200" dirty="0"/>
              <a:t> </a:t>
            </a:r>
            <a:r>
              <a:rPr lang="en-US" altLang="ko-KR" sz="3200" dirty="0"/>
              <a:t>feature: </a:t>
            </a:r>
            <a:r>
              <a:rPr lang="en-US" sz="3200" dirty="0"/>
              <a:t>Stack Trace (ST) Relevance Feature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C9217-8F37-8314-BF93-4FC6C56CE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1661124"/>
            <a:ext cx="11391254" cy="4414556"/>
          </a:xfrm>
        </p:spPr>
        <p:txBody>
          <a:bodyPr>
            <a:normAutofit/>
          </a:bodyPr>
          <a:lstStyle/>
          <a:p>
            <a:r>
              <a:rPr lang="en-US" b="1" dirty="0"/>
              <a:t>Motivation:</a:t>
            </a:r>
            <a:r>
              <a:rPr lang="en-US" dirty="0"/>
              <a:t> human developers examine the Stack Trace of failings tests</a:t>
            </a:r>
            <a:br>
              <a:rPr lang="en-US" dirty="0"/>
            </a:br>
            <a:r>
              <a:rPr lang="en-US" dirty="0"/>
              <a:t>                           to identify the cause of failure.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Core Idea: </a:t>
            </a:r>
            <a:r>
              <a:rPr lang="en-US" dirty="0"/>
              <a:t>Use ST of failed tests to represent code element’s </a:t>
            </a:r>
            <a:r>
              <a:rPr lang="en-US" b="1" dirty="0"/>
              <a:t>relevance to failure</a:t>
            </a:r>
            <a:br>
              <a:rPr lang="en-US" b="1" dirty="0"/>
            </a:br>
            <a:r>
              <a:rPr lang="en-US" b="1" dirty="0"/>
              <a:t>                         </a:t>
            </a:r>
            <a:r>
              <a:rPr lang="en-US" dirty="0"/>
              <a:t>as a </a:t>
            </a:r>
            <a:r>
              <a:rPr lang="en-US" b="1" dirty="0"/>
              <a:t>quantifiable value </a:t>
            </a:r>
            <a:r>
              <a:rPr lang="en-US" dirty="0"/>
              <a:t>for DLFL model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24440-38B5-E2EF-F225-257EBCE4C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6C81A-38BB-4248-AC1E-786E52CA97CC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339626-524D-2397-75BF-CDAF40834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15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89E0E-815D-BC16-2C5B-7E0361CF667D}"/>
              </a:ext>
            </a:extLst>
          </p:cNvPr>
          <p:cNvSpPr txBox="1"/>
          <p:nvPr/>
        </p:nvSpPr>
        <p:spPr>
          <a:xfrm>
            <a:off x="2915920" y="2699156"/>
            <a:ext cx="682363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Stack Trace of Failed Test Case:</a:t>
            </a:r>
          </a:p>
          <a:p>
            <a:r>
              <a:rPr lang="en-US" altLang="ko-KR" dirty="0"/>
              <a:t>at </a:t>
            </a:r>
            <a:r>
              <a:rPr lang="en-US" altLang="ko-KR" dirty="0" err="1"/>
              <a:t>lang.System.arraycopy</a:t>
            </a:r>
            <a:r>
              <a:rPr lang="en-US" altLang="ko-KR" dirty="0"/>
              <a:t>(Native Method)</a:t>
            </a:r>
          </a:p>
          <a:p>
            <a:r>
              <a:rPr lang="en-US" altLang="ko-KR" dirty="0"/>
              <a:t>at lang3.ArrayUtils.addAll(ArrayUtils.java:2958)</a:t>
            </a:r>
          </a:p>
          <a:p>
            <a:r>
              <a:rPr lang="en-US" altLang="ko-KR" dirty="0"/>
              <a:t>at lang3.ArrayUtilsAddTest.testJira567(ArrayUtilsAddTest.java:40)</a:t>
            </a:r>
          </a:p>
          <a:p>
            <a:r>
              <a:rPr lang="en-US" altLang="ko-KR" dirty="0"/>
              <a:t>…</a:t>
            </a:r>
          </a:p>
          <a:p>
            <a:r>
              <a:rPr lang="en-US" dirty="0">
                <a:solidFill>
                  <a:schemeClr val="tx2"/>
                </a:solidFill>
              </a:rPr>
              <a:t>at </a:t>
            </a:r>
            <a:r>
              <a:rPr lang="en-US" dirty="0" err="1">
                <a:solidFill>
                  <a:schemeClr val="tx2"/>
                </a:solidFill>
              </a:rPr>
              <a:t>junit.framework.TestCase.runTest</a:t>
            </a:r>
            <a:r>
              <a:rPr lang="en-US" dirty="0">
                <a:solidFill>
                  <a:schemeClr val="tx2"/>
                </a:solidFill>
              </a:rPr>
              <a:t>(TestCase.java:176)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F43AF42E-6B4D-215A-DFD5-0287CA3A8C05}"/>
              </a:ext>
            </a:extLst>
          </p:cNvPr>
          <p:cNvSpPr/>
          <p:nvPr/>
        </p:nvSpPr>
        <p:spPr>
          <a:xfrm>
            <a:off x="1036320" y="2821140"/>
            <a:ext cx="1899920" cy="66123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Program Crash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290F8F5-E625-3F79-46AC-DCD4CC23FF09}"/>
              </a:ext>
            </a:extLst>
          </p:cNvPr>
          <p:cNvGrpSpPr/>
          <p:nvPr/>
        </p:nvGrpSpPr>
        <p:grpSpPr>
          <a:xfrm>
            <a:off x="633044" y="1521015"/>
            <a:ext cx="4484404" cy="1215223"/>
            <a:chOff x="1036320" y="1694513"/>
            <a:chExt cx="4484404" cy="1215223"/>
          </a:xfrm>
        </p:grpSpPr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97E977BF-4C51-B0DD-D3AD-FD2426FBC12D}"/>
                </a:ext>
              </a:extLst>
            </p:cNvPr>
            <p:cNvSpPr txBox="1">
              <a:spLocks/>
            </p:cNvSpPr>
            <p:nvPr/>
          </p:nvSpPr>
          <p:spPr>
            <a:xfrm>
              <a:off x="1036320" y="1694513"/>
              <a:ext cx="4484404" cy="1215223"/>
            </a:xfrm>
            <a:prstGeom prst="roundRect">
              <a:avLst>
                <a:gd name="adj" fmla="val 14425"/>
              </a:avLst>
            </a:prstGeom>
            <a:solidFill>
              <a:schemeClr val="tx2">
                <a:lumMod val="10000"/>
                <a:lumOff val="90000"/>
              </a:schemeClr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b="1" dirty="0">
                <a:solidFill>
                  <a:schemeClr val="accent6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81C6E83-740D-E1E0-F323-EB01CD923C42}"/>
                </a:ext>
              </a:extLst>
            </p:cNvPr>
            <p:cNvSpPr txBox="1"/>
            <p:nvPr/>
          </p:nvSpPr>
          <p:spPr>
            <a:xfrm>
              <a:off x="1382043" y="2085164"/>
              <a:ext cx="403028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/>
                <a:t>❶ reduce construction time 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C6D7CD8-7CB9-59B3-844F-BD8B1EBA159A}"/>
                </a:ext>
              </a:extLst>
            </p:cNvPr>
            <p:cNvSpPr txBox="1"/>
            <p:nvPr/>
          </p:nvSpPr>
          <p:spPr>
            <a:xfrm>
              <a:off x="1382043" y="2456984"/>
              <a:ext cx="409321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</a:rPr>
                <a:t>❷ </a:t>
              </a:r>
              <a:r>
                <a:rPr lang="en-US" b="1" dirty="0">
                  <a:solidFill>
                    <a:schemeClr val="accent6"/>
                  </a:solidFill>
                </a:rPr>
                <a:t>improve fault localization accuracy 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9755F39-FC50-E9C2-350D-314A7FFFB616}"/>
                </a:ext>
              </a:extLst>
            </p:cNvPr>
            <p:cNvSpPr txBox="1"/>
            <p:nvPr/>
          </p:nvSpPr>
          <p:spPr>
            <a:xfrm>
              <a:off x="1132097" y="1796073"/>
              <a:ext cx="307182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 u="sng" dirty="0">
                  <a:solidFill>
                    <a:schemeClr val="tx1"/>
                  </a:solidFill>
                </a:rPr>
                <a:t>Research Objective:</a:t>
              </a:r>
              <a:endParaRPr lang="en-US" b="1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107388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74F3D-D9AA-FCA3-9A2F-CEBC473D9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0D8046E-E1BD-C295-CEA1-B3C4218D3DA7}"/>
                  </a:ext>
                </a:extLst>
              </p:cNvPr>
              <p:cNvSpPr txBox="1"/>
              <p:nvPr/>
            </p:nvSpPr>
            <p:spPr>
              <a:xfrm>
                <a:off x="1800000" y="2088000"/>
                <a:ext cx="7880400" cy="5670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𝑆𝑡𝑎𝑐𝑘𝑇𝑟𝑎𝑐𝑒𝑅𝑒𝑙𝑒𝑣𝑎𝑛𝑐𝑒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=           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𝑝𝑜𝑠𝑖𝑡𝑖𝑜𝑛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𝑑𝑖𝑠𝑡𝑎𝑛𝑐𝑒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0D8046E-E1BD-C295-CEA1-B3C4218D3D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2088000"/>
                <a:ext cx="7880400" cy="5670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0D7770D8-97F1-D2C3-78C7-98DB8EB61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2. Introduce</a:t>
            </a:r>
            <a:r>
              <a:rPr lang="ko-KR" altLang="en-US" sz="3200" dirty="0"/>
              <a:t> </a:t>
            </a:r>
            <a:r>
              <a:rPr lang="en-US" altLang="ko-KR" sz="3200" dirty="0"/>
              <a:t>a</a:t>
            </a:r>
            <a:r>
              <a:rPr lang="ko-KR" altLang="en-US" sz="3200" dirty="0"/>
              <a:t> </a:t>
            </a:r>
            <a:r>
              <a:rPr lang="en-US" altLang="ko-KR" sz="3200" dirty="0"/>
              <a:t>new</a:t>
            </a:r>
            <a:r>
              <a:rPr lang="ko-KR" altLang="en-US" sz="3200" dirty="0"/>
              <a:t> </a:t>
            </a:r>
            <a:r>
              <a:rPr lang="en-US" altLang="ko-KR" sz="3200" dirty="0"/>
              <a:t>feature: </a:t>
            </a:r>
            <a:r>
              <a:rPr lang="en-US" sz="3200" dirty="0"/>
              <a:t>Stack Trace (ST) Relevance Feature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7E6CAE-60C8-150C-C393-4059381615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0373" y="1364950"/>
                <a:ext cx="11391254" cy="4812014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/>
                  <a:t>Approach:</a:t>
                </a:r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pPr lvl="1"/>
                <a:r>
                  <a:rPr lang="en-US" b="1" dirty="0"/>
                  <a:t>Position of frame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en-US" b="1" dirty="0"/>
                  <a:t>:</a:t>
                </a:r>
                <a:r>
                  <a:rPr lang="en-US" dirty="0"/>
                  <a:t> Prioritizes frames closer to the top of the stack.</a:t>
                </a:r>
              </a:p>
              <a:p>
                <a:pPr lvl="1"/>
                <a:r>
                  <a:rPr lang="en-US" b="1" dirty="0"/>
                  <a:t>Line distance: </a:t>
                </a:r>
                <a:r>
                  <a:rPr lang="en-US" dirty="0"/>
                  <a:t>Decays as the structural(line) distance between code lines increases.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7E6CAE-60C8-150C-C393-4059381615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0373" y="1364950"/>
                <a:ext cx="11391254" cy="4812014"/>
              </a:xfrm>
              <a:blipFill>
                <a:blip r:embed="rId4"/>
                <a:stretch>
                  <a:fillRect l="-749" t="-16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CCF07-17B4-9395-D8AB-AAD71A2DD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6CF83-5832-4FA3-905A-1D6D6E9E9F81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5D28FC-7DDC-67D8-8172-67F7AE83E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16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FFFCB518-EE68-94FF-94CC-D74C6F807DE8}"/>
                  </a:ext>
                </a:extLst>
              </p:cNvPr>
              <p:cNvSpPr/>
              <p:nvPr/>
            </p:nvSpPr>
            <p:spPr>
              <a:xfrm>
                <a:off x="1872757" y="1984731"/>
                <a:ext cx="2621568" cy="66758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ST Relevance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FFFCB518-EE68-94FF-94CC-D74C6F807D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2757" y="1984731"/>
                <a:ext cx="2621568" cy="667580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9EE97D6-1018-0406-CE9E-1762CB67DA0E}"/>
              </a:ext>
            </a:extLst>
          </p:cNvPr>
          <p:cNvSpPr/>
          <p:nvPr/>
        </p:nvSpPr>
        <p:spPr>
          <a:xfrm>
            <a:off x="8125093" y="1984731"/>
            <a:ext cx="1554233" cy="66758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Line Distance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D04FB19E-4339-5B47-6289-BAC3C2973CD8}"/>
                  </a:ext>
                </a:extLst>
              </p:cNvPr>
              <p:cNvSpPr/>
              <p:nvPr/>
            </p:nvSpPr>
            <p:spPr>
              <a:xfrm>
                <a:off x="5590609" y="1983583"/>
                <a:ext cx="1731404" cy="66758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Position of Frame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D04FB19E-4339-5B47-6289-BAC3C2973C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0609" y="1983583"/>
                <a:ext cx="1731404" cy="667580"/>
              </a:xfrm>
              <a:prstGeom prst="roundRect">
                <a:avLst/>
              </a:prstGeom>
              <a:blipFill>
                <a:blip r:embed="rId7"/>
                <a:stretch>
                  <a:fillRect t="-885" b="-1150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FC17DABF-40AE-224A-6346-1689F665C45E}"/>
              </a:ext>
            </a:extLst>
          </p:cNvPr>
          <p:cNvSpPr txBox="1"/>
          <p:nvPr/>
        </p:nvSpPr>
        <p:spPr>
          <a:xfrm>
            <a:off x="2915920" y="2699156"/>
            <a:ext cx="682363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Stack Trace of Failed Test Case:</a:t>
            </a:r>
          </a:p>
          <a:p>
            <a:r>
              <a:rPr lang="en-US" altLang="ko-KR" dirty="0"/>
              <a:t>at </a:t>
            </a:r>
            <a:r>
              <a:rPr lang="en-US" altLang="ko-KR" dirty="0" err="1"/>
              <a:t>lang.System.arraycopy</a:t>
            </a:r>
            <a:r>
              <a:rPr lang="en-US" altLang="ko-KR" dirty="0"/>
              <a:t>(Native Method)</a:t>
            </a:r>
          </a:p>
          <a:p>
            <a:r>
              <a:rPr lang="en-US" altLang="ko-KR" dirty="0"/>
              <a:t>at lang3.ArrayUtils.addAll(ArrayUtils.java:2958)</a:t>
            </a:r>
          </a:p>
          <a:p>
            <a:r>
              <a:rPr lang="en-US" altLang="ko-KR" dirty="0"/>
              <a:t>at lang3.ArrayUtilsAddTest.testJira567(ArrayUtilsAddTest.java:40)</a:t>
            </a:r>
          </a:p>
          <a:p>
            <a:r>
              <a:rPr lang="en-US" altLang="ko-KR" dirty="0"/>
              <a:t>…</a:t>
            </a:r>
          </a:p>
          <a:p>
            <a:r>
              <a:rPr lang="en-US" dirty="0">
                <a:solidFill>
                  <a:schemeClr val="tx2"/>
                </a:solidFill>
              </a:rPr>
              <a:t>at </a:t>
            </a:r>
            <a:r>
              <a:rPr lang="en-US" dirty="0" err="1">
                <a:solidFill>
                  <a:schemeClr val="tx2"/>
                </a:solidFill>
              </a:rPr>
              <a:t>junit.framework.TestCase.runTest</a:t>
            </a:r>
            <a:r>
              <a:rPr lang="en-US" dirty="0">
                <a:solidFill>
                  <a:schemeClr val="tx2"/>
                </a:solidFill>
              </a:rPr>
              <a:t>(TestCase.java:176)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C3F79647-A170-1675-F504-8321A1D1423F}"/>
              </a:ext>
            </a:extLst>
          </p:cNvPr>
          <p:cNvSpPr/>
          <p:nvPr/>
        </p:nvSpPr>
        <p:spPr>
          <a:xfrm>
            <a:off x="1036320" y="2821140"/>
            <a:ext cx="1899920" cy="66123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Program Crash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0861D9-12F4-54B4-47F3-82BBA2D729E0}"/>
              </a:ext>
            </a:extLst>
          </p:cNvPr>
          <p:cNvSpPr/>
          <p:nvPr/>
        </p:nvSpPr>
        <p:spPr>
          <a:xfrm>
            <a:off x="5588444" y="1939505"/>
            <a:ext cx="2345881" cy="7116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2B8D8F-0DB3-C91F-8263-E8D1DFA5674B}"/>
              </a:ext>
            </a:extLst>
          </p:cNvPr>
          <p:cNvSpPr/>
          <p:nvPr/>
        </p:nvSpPr>
        <p:spPr>
          <a:xfrm>
            <a:off x="8021920" y="1961544"/>
            <a:ext cx="1841055" cy="7116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0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5DB0F-37A3-9F3E-58A1-78EE7C6F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AFA6979-82ED-E857-D292-307148BD540E}"/>
                  </a:ext>
                </a:extLst>
              </p:cNvPr>
              <p:cNvSpPr txBox="1"/>
              <p:nvPr/>
            </p:nvSpPr>
            <p:spPr>
              <a:xfrm>
                <a:off x="1799605" y="2088000"/>
                <a:ext cx="7879721" cy="5670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𝑆𝑡𝑎𝑐𝑘𝑇𝑟𝑎𝑐𝑒𝑅𝑒𝑙𝑒𝑣𝑎𝑛𝑐𝑒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=           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𝑝𝑜𝑠𝑖𝑡𝑖𝑜𝑛</m:t>
                          </m:r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𝑑𝑖𝑠𝑡𝑎𝑛𝑐𝑒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AFA6979-82ED-E857-D292-307148BD54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9605" y="2088000"/>
                <a:ext cx="7879721" cy="5670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988BD9CA-82A0-97DC-6A3C-7E8B500F0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2. Introduce</a:t>
            </a:r>
            <a:r>
              <a:rPr lang="ko-KR" altLang="en-US" sz="3200" dirty="0"/>
              <a:t> </a:t>
            </a:r>
            <a:r>
              <a:rPr lang="en-US" altLang="ko-KR" sz="3200" dirty="0"/>
              <a:t>a</a:t>
            </a:r>
            <a:r>
              <a:rPr lang="ko-KR" altLang="en-US" sz="3200" dirty="0"/>
              <a:t> </a:t>
            </a:r>
            <a:r>
              <a:rPr lang="en-US" altLang="ko-KR" sz="3200" dirty="0"/>
              <a:t>new</a:t>
            </a:r>
            <a:r>
              <a:rPr lang="ko-KR" altLang="en-US" sz="3200" dirty="0"/>
              <a:t> </a:t>
            </a:r>
            <a:r>
              <a:rPr lang="en-US" altLang="ko-KR" sz="3200" dirty="0"/>
              <a:t>feature: </a:t>
            </a:r>
            <a:r>
              <a:rPr lang="en-US" sz="3200" dirty="0"/>
              <a:t>Stack Trace (ST) Relevance Feature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8015F-4D36-AB1A-D113-C007ED381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1364950"/>
            <a:ext cx="11391254" cy="4812014"/>
          </a:xfrm>
        </p:spPr>
        <p:txBody>
          <a:bodyPr>
            <a:normAutofit/>
          </a:bodyPr>
          <a:lstStyle/>
          <a:p>
            <a:r>
              <a:rPr lang="en-US" b="1" dirty="0"/>
              <a:t>Approach:</a:t>
            </a:r>
          </a:p>
          <a:p>
            <a:pPr lvl="1"/>
            <a:endParaRPr lang="en-US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0C62C-BCC5-C95F-DA76-AD5CF135B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F4A8-5F6A-4B1D-BB71-B14A0D6013E1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E010EA-CAD2-136F-2679-EF5F4A14B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17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1E61700-CC8A-69F3-BE97-4ADD8050F25D}"/>
                  </a:ext>
                </a:extLst>
              </p:cNvPr>
              <p:cNvSpPr txBox="1"/>
              <p:nvPr/>
            </p:nvSpPr>
            <p:spPr>
              <a:xfrm>
                <a:off x="1524000" y="4932247"/>
                <a:ext cx="2184949" cy="108201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tIns="36000" bIns="36000" rtlCol="0">
                <a:spAutoFit/>
              </a:bodyPr>
              <a:lstStyle/>
              <a:p>
                <a:r>
                  <a:rPr lang="en-US" sz="1600" b="1" dirty="0"/>
                  <a:t>Target line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1600" b="1" dirty="0"/>
                  <a:t>: </a:t>
                </a:r>
              </a:p>
              <a:p>
                <a:r>
                  <a:rPr lang="en-US" sz="1600" dirty="0"/>
                  <a:t>    - Class: </a:t>
                </a:r>
                <a:r>
                  <a:rPr lang="en-US" altLang="ko-KR" sz="1600" b="1" dirty="0" err="1">
                    <a:solidFill>
                      <a:schemeClr val="accent2"/>
                    </a:solidFill>
                  </a:rPr>
                  <a:t>ArrayUtils</a:t>
                </a:r>
                <a:endParaRPr lang="en-US" sz="1600" b="1" dirty="0">
                  <a:solidFill>
                    <a:schemeClr val="accent2"/>
                  </a:solidFill>
                </a:endParaRPr>
              </a:p>
              <a:p>
                <a:r>
                  <a:rPr lang="en-US" sz="1600" dirty="0"/>
                  <a:t>    - Method: </a:t>
                </a:r>
                <a:r>
                  <a:rPr lang="en-US" sz="1600" b="1" dirty="0" err="1">
                    <a:solidFill>
                      <a:schemeClr val="tx2">
                        <a:lumMod val="50000"/>
                        <a:lumOff val="50000"/>
                      </a:schemeClr>
                    </a:solidFill>
                  </a:rPr>
                  <a:t>addAll</a:t>
                </a:r>
                <a:endParaRPr lang="en-US" sz="1600" b="1" dirty="0">
                  <a:solidFill>
                    <a:schemeClr val="tx2">
                      <a:lumMod val="50000"/>
                      <a:lumOff val="50000"/>
                    </a:schemeClr>
                  </a:solidFill>
                </a:endParaRPr>
              </a:p>
              <a:p>
                <a:r>
                  <a:rPr lang="en-US" sz="1600" dirty="0"/>
                  <a:t>    - line#: </a:t>
                </a:r>
                <a:r>
                  <a:rPr lang="en-US" sz="1600" b="1" dirty="0">
                    <a:solidFill>
                      <a:schemeClr val="accent6"/>
                    </a:solidFill>
                  </a:rPr>
                  <a:t>2960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1E61700-CC8A-69F3-BE97-4ADD8050F2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4932247"/>
                <a:ext cx="2184949" cy="1082018"/>
              </a:xfrm>
              <a:prstGeom prst="rect">
                <a:avLst/>
              </a:prstGeom>
              <a:blipFill>
                <a:blip r:embed="rId4"/>
                <a:stretch>
                  <a:fillRect l="-1108" b="-6077"/>
                </a:stretch>
              </a:blipFill>
              <a:ln/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직선 화살표 연결선 18">
            <a:extLst>
              <a:ext uri="{FF2B5EF4-FFF2-40B4-BE49-F238E27FC236}">
                <a16:creationId xmlns:a16="http://schemas.microsoft.com/office/drawing/2014/main" id="{FD822CE0-2D5C-2F64-147A-D1DA5D436561}"/>
              </a:ext>
            </a:extLst>
          </p:cNvPr>
          <p:cNvCxnSpPr>
            <a:cxnSpLocks/>
            <a:stCxn id="15" idx="3"/>
            <a:endCxn id="13" idx="1"/>
          </p:cNvCxnSpPr>
          <p:nvPr/>
        </p:nvCxnSpPr>
        <p:spPr>
          <a:xfrm flipV="1">
            <a:off x="8585089" y="5458353"/>
            <a:ext cx="410166" cy="6187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643AA3F-7269-89F1-1B63-04E0B75EBFE4}"/>
              </a:ext>
            </a:extLst>
          </p:cNvPr>
          <p:cNvSpPr txBox="1"/>
          <p:nvPr/>
        </p:nvSpPr>
        <p:spPr>
          <a:xfrm>
            <a:off x="8995255" y="5273687"/>
            <a:ext cx="120961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0.0092</a:t>
            </a:r>
            <a:endParaRPr lang="ko-KR" altLang="en-US" dirty="0"/>
          </a:p>
        </p:txBody>
      </p:sp>
      <p:cxnSp>
        <p:nvCxnSpPr>
          <p:cNvPr id="14" name="직선 화살표 연결선 18">
            <a:extLst>
              <a:ext uri="{FF2B5EF4-FFF2-40B4-BE49-F238E27FC236}">
                <a16:creationId xmlns:a16="http://schemas.microsoft.com/office/drawing/2014/main" id="{DEBA0EF4-19BB-2A6B-81B5-5876A1E58313}"/>
              </a:ext>
            </a:extLst>
          </p:cNvPr>
          <p:cNvCxnSpPr>
            <a:cxnSpLocks/>
            <a:stCxn id="11" idx="3"/>
            <a:endCxn id="15" idx="1"/>
          </p:cNvCxnSpPr>
          <p:nvPr/>
        </p:nvCxnSpPr>
        <p:spPr>
          <a:xfrm flipV="1">
            <a:off x="3708949" y="5464540"/>
            <a:ext cx="410165" cy="8716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사각형: 둥근 모서리 109">
            <a:extLst>
              <a:ext uri="{FF2B5EF4-FFF2-40B4-BE49-F238E27FC236}">
                <a16:creationId xmlns:a16="http://schemas.microsoft.com/office/drawing/2014/main" id="{316C7FB8-563E-7238-582D-6C90F266CC13}"/>
              </a:ext>
            </a:extLst>
          </p:cNvPr>
          <p:cNvSpPr/>
          <p:nvPr/>
        </p:nvSpPr>
        <p:spPr>
          <a:xfrm>
            <a:off x="4119114" y="5024128"/>
            <a:ext cx="4465975" cy="88082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A39C8BF5-2D89-B1E3-6947-F0B1765C057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3384691"/>
                  </p:ext>
                </p:extLst>
              </p:nvPr>
            </p:nvGraphicFramePr>
            <p:xfrm>
              <a:off x="3427200" y="2790000"/>
              <a:ext cx="5337402" cy="17841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88042">
                      <a:extLst>
                        <a:ext uri="{9D8B030D-6E8A-4147-A177-3AD203B41FA5}">
                          <a16:colId xmlns:a16="http://schemas.microsoft.com/office/drawing/2014/main" val="544096422"/>
                        </a:ext>
                      </a:extLst>
                    </a:gridCol>
                    <a:gridCol w="4349360">
                      <a:extLst>
                        <a:ext uri="{9D8B030D-6E8A-4147-A177-3AD203B41FA5}">
                          <a16:colId xmlns:a16="http://schemas.microsoft.com/office/drawing/2014/main" val="1728752738"/>
                        </a:ext>
                      </a:extLst>
                    </a:gridCol>
                  </a:tblGrid>
                  <a:tr h="124129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b="1" dirty="0">
                              <a:solidFill>
                                <a:schemeClr val="tx2"/>
                              </a:solidFill>
                            </a:rPr>
                            <a:t>Stack Trace of Failed Test Case:</a:t>
                          </a: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0867804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𝒑𝒐𝒔𝒊𝒕𝒊𝒐𝒏</m:t>
                                </m:r>
                                <m:d>
                                  <m:dPr>
                                    <m:ctrlP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1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𝒇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en-US" sz="12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12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𝒔𝒕𝒂𝒄𝒌𝑻𝒓𝒂𝒄𝒆</m:t>
                                </m:r>
                                <m:d>
                                  <m:dPr>
                                    <m:ctrlP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2909805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0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lang.System.arraycopy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(Native Method)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43969363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1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lang3.ArrayUtils.</a:t>
                          </a:r>
                          <a:r>
                            <a:rPr lang="en-US" sz="1200" b="1" dirty="0">
                              <a:solidFill>
                                <a:srgbClr val="0070C0"/>
                              </a:solidFill>
                            </a:rPr>
                            <a:t>addAll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</a:t>
                          </a:r>
                          <a:r>
                            <a:rPr lang="en-US" sz="1200" b="1" dirty="0">
                              <a:solidFill>
                                <a:schemeClr val="accent2"/>
                              </a:solidFill>
                            </a:rPr>
                            <a:t>ArrayUtils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.java:</a:t>
                          </a:r>
                          <a:r>
                            <a:rPr lang="en-US" sz="1200" b="1" dirty="0">
                              <a:solidFill>
                                <a:schemeClr val="accent6"/>
                              </a:solidFill>
                            </a:rPr>
                            <a:t>2958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33985238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2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lang3.ArrayUtilsAddTest.testJira567(ArrayUtilsAddTest.java:40)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14726444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91865513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7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junit.framework.TestCase.runTest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(TestCase.java:176)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413540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A39C8BF5-2D89-B1E3-6947-F0B1765C057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3384691"/>
                  </p:ext>
                </p:extLst>
              </p:nvPr>
            </p:nvGraphicFramePr>
            <p:xfrm>
              <a:off x="3427200" y="2790000"/>
              <a:ext cx="5337402" cy="17841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88042">
                      <a:extLst>
                        <a:ext uri="{9D8B030D-6E8A-4147-A177-3AD203B41FA5}">
                          <a16:colId xmlns:a16="http://schemas.microsoft.com/office/drawing/2014/main" val="544096422"/>
                        </a:ext>
                      </a:extLst>
                    </a:gridCol>
                    <a:gridCol w="4349360">
                      <a:extLst>
                        <a:ext uri="{9D8B030D-6E8A-4147-A177-3AD203B41FA5}">
                          <a16:colId xmlns:a16="http://schemas.microsoft.com/office/drawing/2014/main" val="1728752738"/>
                        </a:ext>
                      </a:extLst>
                    </a:gridCol>
                  </a:tblGrid>
                  <a:tr h="25488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b="1">
                              <a:solidFill>
                                <a:schemeClr val="tx2"/>
                              </a:solidFill>
                            </a:rPr>
                            <a:t>Stack Trace of Failed Test Case:</a:t>
                          </a: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0867804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617" t="-102381" r="-441975" b="-5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2829" t="-102381" r="-280" b="-5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2909805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0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err="1">
                              <a:solidFill>
                                <a:schemeClr val="tx2"/>
                              </a:solidFill>
                            </a:rPr>
                            <a:t>lang.System.arraycopy</a:t>
                          </a:r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(Native Method)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43969363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1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at lang3.ArrayUtils.</a:t>
                          </a:r>
                          <a:r>
                            <a:rPr lang="en-US" sz="1200" b="1">
                              <a:solidFill>
                                <a:srgbClr val="0070C0"/>
                              </a:solidFill>
                            </a:rPr>
                            <a:t>addAll</a:t>
                          </a:r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(</a:t>
                          </a:r>
                          <a:r>
                            <a:rPr lang="en-US" sz="1200" b="1">
                              <a:solidFill>
                                <a:schemeClr val="accent2"/>
                              </a:solidFill>
                            </a:rPr>
                            <a:t>ArrayUtils</a:t>
                          </a:r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.java:</a:t>
                          </a:r>
                          <a:r>
                            <a:rPr lang="en-US" sz="1200" b="1">
                              <a:solidFill>
                                <a:schemeClr val="accent6"/>
                              </a:solidFill>
                            </a:rPr>
                            <a:t>2958</a:t>
                          </a:r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33985238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2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at lang3.ArrayUtilsAddTest.testJira567(ArrayUtilsAddTest.java:40)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14726444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617" t="-502381" r="-441975" b="-1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2829" t="-502381" r="-280" b="-1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91865513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7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err="1">
                              <a:solidFill>
                                <a:schemeClr val="tx2"/>
                              </a:solidFill>
                            </a:rPr>
                            <a:t>junit.framework.TestCase.runTest</a:t>
                          </a:r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(TestCase.java:176)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4135406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0856F645-01CE-D8E7-79FE-3D46EB03FB58}"/>
                  </a:ext>
                </a:extLst>
              </p:cNvPr>
              <p:cNvSpPr/>
              <p:nvPr/>
            </p:nvSpPr>
            <p:spPr>
              <a:xfrm>
                <a:off x="1872757" y="1984731"/>
                <a:ext cx="2621568" cy="66758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ST Relevance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0856F645-01CE-D8E7-79FE-3D46EB03FB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2757" y="1984731"/>
                <a:ext cx="2621568" cy="667580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1439CE9-5148-94A3-93F4-BA6D92F5B470}"/>
                  </a:ext>
                </a:extLst>
              </p:cNvPr>
              <p:cNvSpPr txBox="1"/>
              <p:nvPr/>
            </p:nvSpPr>
            <p:spPr>
              <a:xfrm>
                <a:off x="5373436" y="5185236"/>
                <a:ext cx="1957331" cy="5250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      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1439CE9-5148-94A3-93F4-BA6D92F5B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3436" y="5185236"/>
                <a:ext cx="1957331" cy="5250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B6F0C0AA-CD4E-483E-9F8F-0703D28D1757}"/>
              </a:ext>
            </a:extLst>
          </p:cNvPr>
          <p:cNvSpPr/>
          <p:nvPr/>
        </p:nvSpPr>
        <p:spPr>
          <a:xfrm>
            <a:off x="5296708" y="5156392"/>
            <a:ext cx="1156070" cy="6274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09B8FE3-B427-4948-ECB4-9B761FFB16F7}"/>
              </a:ext>
            </a:extLst>
          </p:cNvPr>
          <p:cNvSpPr/>
          <p:nvPr/>
        </p:nvSpPr>
        <p:spPr>
          <a:xfrm>
            <a:off x="6779502" y="5156392"/>
            <a:ext cx="627993" cy="5445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사각형: 둥근 모서리 109">
            <a:extLst>
              <a:ext uri="{FF2B5EF4-FFF2-40B4-BE49-F238E27FC236}">
                <a16:creationId xmlns:a16="http://schemas.microsoft.com/office/drawing/2014/main" id="{27EFBDAC-67B3-7749-BF38-111A941681A5}"/>
              </a:ext>
            </a:extLst>
          </p:cNvPr>
          <p:cNvSpPr/>
          <p:nvPr/>
        </p:nvSpPr>
        <p:spPr>
          <a:xfrm>
            <a:off x="5212280" y="4858512"/>
            <a:ext cx="2279641" cy="263864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2.c. Extract ST Feature</a:t>
            </a:r>
            <a:endParaRPr lang="ko-KR" altLang="en-US" sz="16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50B427F-C6FD-680F-343D-734B1F441701}"/>
              </a:ext>
            </a:extLst>
          </p:cNvPr>
          <p:cNvSpPr/>
          <p:nvPr/>
        </p:nvSpPr>
        <p:spPr>
          <a:xfrm>
            <a:off x="3425046" y="3547368"/>
            <a:ext cx="5337402" cy="271288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911870C-0D23-47E4-D2A7-775958AA5428}"/>
              </a:ext>
            </a:extLst>
          </p:cNvPr>
          <p:cNvSpPr/>
          <p:nvPr/>
        </p:nvSpPr>
        <p:spPr>
          <a:xfrm>
            <a:off x="8125093" y="1984731"/>
            <a:ext cx="1554233" cy="66758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Line Distance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B47C1976-8AFD-EDA7-4640-1E7133C66778}"/>
                  </a:ext>
                </a:extLst>
              </p:cNvPr>
              <p:cNvSpPr/>
              <p:nvPr/>
            </p:nvSpPr>
            <p:spPr>
              <a:xfrm>
                <a:off x="5590609" y="1983583"/>
                <a:ext cx="1731404" cy="66758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Position of Frame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B47C1976-8AFD-EDA7-4640-1E7133C667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0609" y="1983583"/>
                <a:ext cx="1731404" cy="667580"/>
              </a:xfrm>
              <a:prstGeom prst="roundRect">
                <a:avLst/>
              </a:prstGeom>
              <a:blipFill>
                <a:blip r:embed="rId9"/>
                <a:stretch>
                  <a:fillRect t="-885" b="-1150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:a16="http://schemas.microsoft.com/office/drawing/2014/main" id="{33B4031E-F836-FFD2-B294-55A346028BCD}"/>
              </a:ext>
            </a:extLst>
          </p:cNvPr>
          <p:cNvSpPr txBox="1"/>
          <p:nvPr/>
        </p:nvSpPr>
        <p:spPr>
          <a:xfrm>
            <a:off x="3187855" y="2696643"/>
            <a:ext cx="5824066" cy="20621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endParaRPr lang="en-US" sz="1600" b="1" dirty="0"/>
          </a:p>
          <a:p>
            <a:r>
              <a:rPr lang="en-US" sz="1600" b="1" dirty="0"/>
              <a:t>Stack Trace of Failed Test Case:</a:t>
            </a:r>
          </a:p>
          <a:p>
            <a:r>
              <a:rPr lang="en-US" altLang="ko-KR" sz="1600" dirty="0"/>
              <a:t>at </a:t>
            </a:r>
            <a:r>
              <a:rPr lang="en-US" altLang="ko-KR" sz="1600" dirty="0" err="1"/>
              <a:t>lang.System.arraycopy</a:t>
            </a:r>
            <a:r>
              <a:rPr lang="en-US" altLang="ko-KR" sz="1600" dirty="0"/>
              <a:t>(Native Method)</a:t>
            </a:r>
          </a:p>
          <a:p>
            <a:r>
              <a:rPr lang="en-US" altLang="ko-KR" sz="1600" dirty="0"/>
              <a:t>at lang3.ArrayUtils.addAll(ArrayUtils.java:2958)</a:t>
            </a:r>
          </a:p>
          <a:p>
            <a:r>
              <a:rPr lang="en-US" altLang="ko-KR" sz="1600" dirty="0"/>
              <a:t>at lang3.ArrayUtilsAddTest.testJira567(ArrayUtilsAddTest.java:40)</a:t>
            </a:r>
          </a:p>
          <a:p>
            <a:r>
              <a:rPr lang="en-US" altLang="ko-KR" sz="1600" dirty="0"/>
              <a:t>…</a:t>
            </a:r>
          </a:p>
          <a:p>
            <a:r>
              <a:rPr lang="en-US" sz="1600" dirty="0">
                <a:solidFill>
                  <a:schemeClr val="tx2"/>
                </a:solidFill>
              </a:rPr>
              <a:t>at </a:t>
            </a:r>
            <a:r>
              <a:rPr lang="en-US" sz="1600" dirty="0" err="1">
                <a:solidFill>
                  <a:schemeClr val="tx2"/>
                </a:solidFill>
              </a:rPr>
              <a:t>junit.framework.TestCase.runTest</a:t>
            </a:r>
            <a:r>
              <a:rPr lang="en-US" sz="1600" dirty="0">
                <a:solidFill>
                  <a:schemeClr val="tx2"/>
                </a:solidFill>
              </a:rPr>
              <a:t>(TestCase.java:176)</a:t>
            </a:r>
          </a:p>
          <a:p>
            <a:endParaRPr lang="en-US" sz="160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E1D6153-BA45-FF4E-8D5F-2EC958866AA4}"/>
                  </a:ext>
                </a:extLst>
              </p:cNvPr>
              <p:cNvSpPr txBox="1"/>
              <p:nvPr/>
            </p:nvSpPr>
            <p:spPr>
              <a:xfrm>
                <a:off x="9495340" y="2920165"/>
                <a:ext cx="2291781" cy="1082018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tIns="36000" bIns="36000" rtlCol="0">
                <a:spAutoFit/>
              </a:bodyPr>
              <a:lstStyle/>
              <a:p>
                <a:r>
                  <a:rPr lang="en-US" sz="1600" b="1" dirty="0"/>
                  <a:t>Target frame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1600" b="1" dirty="0"/>
                  <a:t>: </a:t>
                </a:r>
              </a:p>
              <a:p>
                <a:r>
                  <a:rPr lang="en-US" sz="1600" dirty="0"/>
                  <a:t>    - Class: </a:t>
                </a:r>
                <a:r>
                  <a:rPr lang="en-US" altLang="ko-KR" sz="1600" b="1" dirty="0" err="1">
                    <a:solidFill>
                      <a:schemeClr val="accent2"/>
                    </a:solidFill>
                  </a:rPr>
                  <a:t>ArrayUtils</a:t>
                </a:r>
                <a:endParaRPr lang="en-US" sz="1600" b="1" dirty="0">
                  <a:solidFill>
                    <a:schemeClr val="accent2"/>
                  </a:solidFill>
                </a:endParaRPr>
              </a:p>
              <a:p>
                <a:r>
                  <a:rPr lang="en-US" sz="1600" dirty="0"/>
                  <a:t>    - Method: </a:t>
                </a:r>
                <a:r>
                  <a:rPr lang="en-US" sz="1600" b="1" dirty="0" err="1">
                    <a:solidFill>
                      <a:schemeClr val="tx2">
                        <a:lumMod val="50000"/>
                        <a:lumOff val="50000"/>
                      </a:schemeClr>
                    </a:solidFill>
                  </a:rPr>
                  <a:t>addAll</a:t>
                </a:r>
                <a:endParaRPr lang="en-US" sz="1600" b="1" dirty="0">
                  <a:solidFill>
                    <a:schemeClr val="tx2">
                      <a:lumMod val="50000"/>
                      <a:lumOff val="50000"/>
                    </a:schemeClr>
                  </a:solidFill>
                </a:endParaRPr>
              </a:p>
              <a:p>
                <a:r>
                  <a:rPr lang="en-US" sz="1600" dirty="0"/>
                  <a:t>    - line#: </a:t>
                </a:r>
                <a:r>
                  <a:rPr lang="en-US" sz="1600" b="1" dirty="0">
                    <a:solidFill>
                      <a:schemeClr val="accent6"/>
                    </a:solidFill>
                  </a:rPr>
                  <a:t>2958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E1D6153-BA45-FF4E-8D5F-2EC958866A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5340" y="2920165"/>
                <a:ext cx="2291781" cy="1082018"/>
              </a:xfrm>
              <a:prstGeom prst="rect">
                <a:avLst/>
              </a:prstGeom>
              <a:blipFill>
                <a:blip r:embed="rId10"/>
                <a:stretch>
                  <a:fillRect l="-1319" b="-552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092A6945-8885-3029-CC0C-3236C48F2F9B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8764602" y="3461174"/>
            <a:ext cx="730738" cy="220906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532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7" grpId="0" animBg="1"/>
      <p:bldP spid="28" grpId="0" animBg="1"/>
      <p:bldP spid="29" grpId="0" animBg="1"/>
      <p:bldP spid="30" grpId="0" animBg="1"/>
      <p:bldP spid="31" grpId="0" animBg="1"/>
      <p:bldP spid="9" grpId="0" animBg="1"/>
      <p:bldP spid="8" grpId="0" animBg="1"/>
      <p:bldP spid="32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1E9C6-81B0-0916-C5D4-46E22BC4B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706BC63-C44D-2FE9-3CD5-4B8306E1BDE5}"/>
                  </a:ext>
                </a:extLst>
              </p:cNvPr>
              <p:cNvSpPr txBox="1"/>
              <p:nvPr/>
            </p:nvSpPr>
            <p:spPr>
              <a:xfrm>
                <a:off x="5373274" y="5179066"/>
                <a:ext cx="1957331" cy="5250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      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706BC63-C44D-2FE9-3CD5-4B8306E1B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3274" y="5179066"/>
                <a:ext cx="1957331" cy="5250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>
            <a:extLst>
              <a:ext uri="{FF2B5EF4-FFF2-40B4-BE49-F238E27FC236}">
                <a16:creationId xmlns:a16="http://schemas.microsoft.com/office/drawing/2014/main" id="{4A1F4DAA-0346-7B8A-6CFA-AA0F6883E3C7}"/>
              </a:ext>
            </a:extLst>
          </p:cNvPr>
          <p:cNvSpPr/>
          <p:nvPr/>
        </p:nvSpPr>
        <p:spPr>
          <a:xfrm>
            <a:off x="6783189" y="5257672"/>
            <a:ext cx="627993" cy="5445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6EB582-9421-8019-630B-0B89E64B7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2. Introduce</a:t>
            </a:r>
            <a:r>
              <a:rPr lang="ko-KR" altLang="en-US" sz="3200" dirty="0"/>
              <a:t> </a:t>
            </a:r>
            <a:r>
              <a:rPr lang="en-US" altLang="ko-KR" sz="3200" dirty="0"/>
              <a:t>a</a:t>
            </a:r>
            <a:r>
              <a:rPr lang="ko-KR" altLang="en-US" sz="3200" dirty="0"/>
              <a:t> </a:t>
            </a:r>
            <a:r>
              <a:rPr lang="en-US" altLang="ko-KR" sz="3200" dirty="0"/>
              <a:t>new</a:t>
            </a:r>
            <a:r>
              <a:rPr lang="ko-KR" altLang="en-US" sz="3200" dirty="0"/>
              <a:t> </a:t>
            </a:r>
            <a:r>
              <a:rPr lang="en-US" altLang="ko-KR" sz="3200" dirty="0"/>
              <a:t>feature: </a:t>
            </a:r>
            <a:r>
              <a:rPr lang="en-US" sz="3200" dirty="0"/>
              <a:t>Stack Trace (ST) Relevance Feature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F921E-F46E-6524-0B8F-0C68C9DB1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1364950"/>
            <a:ext cx="11391254" cy="4812014"/>
          </a:xfrm>
        </p:spPr>
        <p:txBody>
          <a:bodyPr>
            <a:normAutofit/>
          </a:bodyPr>
          <a:lstStyle/>
          <a:p>
            <a:r>
              <a:rPr lang="en-US" b="1" dirty="0"/>
              <a:t>Approach:</a:t>
            </a:r>
          </a:p>
          <a:p>
            <a:pPr lvl="1"/>
            <a:endParaRPr lang="en-US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70AC9-7F8E-F8C9-873B-07851BC03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A373-256D-48EC-B33F-A7FBEDF86CE7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2B0C45-D14E-2A53-3F85-274142BE9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A14EDC5-ECB6-6AD4-F0DD-2F63860A7E10}"/>
                  </a:ext>
                </a:extLst>
              </p:cNvPr>
              <p:cNvSpPr txBox="1"/>
              <p:nvPr/>
            </p:nvSpPr>
            <p:spPr>
              <a:xfrm>
                <a:off x="1513840" y="4854957"/>
                <a:ext cx="2194947" cy="120436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tIns="36000" bIns="36000" rtlCol="0">
                <a:spAutoFit/>
              </a:bodyPr>
              <a:lstStyle/>
              <a:p>
                <a:r>
                  <a:rPr lang="en-US" b="1" dirty="0"/>
                  <a:t>Target line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b="1" dirty="0"/>
                  <a:t>: </a:t>
                </a:r>
              </a:p>
              <a:p>
                <a:r>
                  <a:rPr lang="en-US" dirty="0"/>
                  <a:t>    - Class: </a:t>
                </a:r>
                <a:r>
                  <a:rPr lang="en-US" altLang="ko-KR" b="1" dirty="0" err="1">
                    <a:solidFill>
                      <a:schemeClr val="accent2"/>
                    </a:solidFill>
                  </a:rPr>
                  <a:t>ArrayUtils</a:t>
                </a:r>
                <a:endParaRPr lang="en-US" b="1" dirty="0">
                  <a:solidFill>
                    <a:schemeClr val="accent2"/>
                  </a:solidFill>
                </a:endParaRPr>
              </a:p>
              <a:p>
                <a:r>
                  <a:rPr lang="en-US" dirty="0"/>
                  <a:t>    - Method: </a:t>
                </a:r>
                <a:r>
                  <a:rPr lang="en-US" b="1" dirty="0" err="1">
                    <a:solidFill>
                      <a:schemeClr val="tx2">
                        <a:lumMod val="50000"/>
                        <a:lumOff val="50000"/>
                      </a:schemeClr>
                    </a:solidFill>
                  </a:rPr>
                  <a:t>addAll</a:t>
                </a:r>
                <a:endParaRPr lang="en-US" b="1" dirty="0">
                  <a:solidFill>
                    <a:schemeClr val="tx2">
                      <a:lumMod val="50000"/>
                      <a:lumOff val="50000"/>
                    </a:schemeClr>
                  </a:solidFill>
                </a:endParaRPr>
              </a:p>
              <a:p>
                <a:r>
                  <a:rPr lang="en-US" dirty="0"/>
                  <a:t>    - line#: </a:t>
                </a:r>
                <a:r>
                  <a:rPr lang="en-US" b="1" dirty="0">
                    <a:solidFill>
                      <a:schemeClr val="accent6"/>
                    </a:solidFill>
                  </a:rPr>
                  <a:t>2965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A14EDC5-ECB6-6AD4-F0DD-2F63860A7E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840" y="4854957"/>
                <a:ext cx="2194947" cy="1204360"/>
              </a:xfrm>
              <a:prstGeom prst="rect">
                <a:avLst/>
              </a:prstGeom>
              <a:blipFill>
                <a:blip r:embed="rId4"/>
                <a:stretch>
                  <a:fillRect l="-1928" t="-498" r="-1928" b="-6965"/>
                </a:stretch>
              </a:blip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직선 화살표 연결선 18">
            <a:extLst>
              <a:ext uri="{FF2B5EF4-FFF2-40B4-BE49-F238E27FC236}">
                <a16:creationId xmlns:a16="http://schemas.microsoft.com/office/drawing/2014/main" id="{144A7836-6561-E8B8-04BF-465DD55C7BD0}"/>
              </a:ext>
            </a:extLst>
          </p:cNvPr>
          <p:cNvCxnSpPr>
            <a:cxnSpLocks/>
            <a:stCxn id="15" idx="3"/>
            <a:endCxn id="13" idx="1"/>
          </p:cNvCxnSpPr>
          <p:nvPr/>
        </p:nvCxnSpPr>
        <p:spPr>
          <a:xfrm flipV="1">
            <a:off x="8584927" y="5452183"/>
            <a:ext cx="410166" cy="6187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1C30535-2A87-0006-C14D-6B44CBB97DC6}"/>
              </a:ext>
            </a:extLst>
          </p:cNvPr>
          <p:cNvSpPr txBox="1"/>
          <p:nvPr/>
        </p:nvSpPr>
        <p:spPr>
          <a:xfrm>
            <a:off x="8995093" y="5267517"/>
            <a:ext cx="120961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2.62e - 22</a:t>
            </a:r>
            <a:endParaRPr lang="ko-KR" altLang="en-US" dirty="0"/>
          </a:p>
        </p:txBody>
      </p:sp>
      <p:cxnSp>
        <p:nvCxnSpPr>
          <p:cNvPr id="14" name="직선 화살표 연결선 18">
            <a:extLst>
              <a:ext uri="{FF2B5EF4-FFF2-40B4-BE49-F238E27FC236}">
                <a16:creationId xmlns:a16="http://schemas.microsoft.com/office/drawing/2014/main" id="{BC10D9D6-15BF-4B42-6D8E-74CA0503DBD4}"/>
              </a:ext>
            </a:extLst>
          </p:cNvPr>
          <p:cNvCxnSpPr>
            <a:cxnSpLocks/>
            <a:stCxn id="11" idx="3"/>
            <a:endCxn id="15" idx="1"/>
          </p:cNvCxnSpPr>
          <p:nvPr/>
        </p:nvCxnSpPr>
        <p:spPr>
          <a:xfrm>
            <a:off x="3708787" y="5457137"/>
            <a:ext cx="410165" cy="1233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사각형: 둥근 모서리 109">
            <a:extLst>
              <a:ext uri="{FF2B5EF4-FFF2-40B4-BE49-F238E27FC236}">
                <a16:creationId xmlns:a16="http://schemas.microsoft.com/office/drawing/2014/main" id="{4E221B1D-06E2-27E6-C6D0-921D07EC810A}"/>
              </a:ext>
            </a:extLst>
          </p:cNvPr>
          <p:cNvSpPr/>
          <p:nvPr/>
        </p:nvSpPr>
        <p:spPr>
          <a:xfrm>
            <a:off x="4118952" y="5017958"/>
            <a:ext cx="4465975" cy="88082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DC75E083-989C-2888-1B81-A419CF635AE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62056382"/>
                  </p:ext>
                </p:extLst>
              </p:nvPr>
            </p:nvGraphicFramePr>
            <p:xfrm>
              <a:off x="3427200" y="2790000"/>
              <a:ext cx="5337402" cy="17841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88042">
                      <a:extLst>
                        <a:ext uri="{9D8B030D-6E8A-4147-A177-3AD203B41FA5}">
                          <a16:colId xmlns:a16="http://schemas.microsoft.com/office/drawing/2014/main" val="544096422"/>
                        </a:ext>
                      </a:extLst>
                    </a:gridCol>
                    <a:gridCol w="4349360">
                      <a:extLst>
                        <a:ext uri="{9D8B030D-6E8A-4147-A177-3AD203B41FA5}">
                          <a16:colId xmlns:a16="http://schemas.microsoft.com/office/drawing/2014/main" val="1728752738"/>
                        </a:ext>
                      </a:extLst>
                    </a:gridCol>
                  </a:tblGrid>
                  <a:tr h="124129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b="1" dirty="0">
                              <a:solidFill>
                                <a:schemeClr val="tx2"/>
                              </a:solidFill>
                            </a:rPr>
                            <a:t>Stack Trace of Failed Test Case:</a:t>
                          </a: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0867804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𝒑𝒐𝒔𝒊𝒕𝒊𝒐𝒏</m:t>
                                </m:r>
                                <m:d>
                                  <m:dPr>
                                    <m:ctrlP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1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𝒇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en-US" sz="12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12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𝒔𝒕𝒂𝒄𝒌𝑻𝒓𝒂𝒄𝒆</m:t>
                                </m:r>
                                <m:d>
                                  <m:dPr>
                                    <m:ctrlP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2909805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0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lang.System.arraycopy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(Native Method)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43969363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1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lang3.ArrayUtils.</a:t>
                          </a:r>
                          <a:r>
                            <a:rPr lang="en-US" sz="1200" b="1" dirty="0">
                              <a:solidFill>
                                <a:srgbClr val="0070C0"/>
                              </a:solidFill>
                            </a:rPr>
                            <a:t>addAll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</a:t>
                          </a:r>
                          <a:r>
                            <a:rPr lang="en-US" sz="1200" b="1" dirty="0">
                              <a:solidFill>
                                <a:schemeClr val="accent2"/>
                              </a:solidFill>
                            </a:rPr>
                            <a:t>ArrayUtils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.java:</a:t>
                          </a:r>
                          <a:r>
                            <a:rPr lang="en-US" sz="1200" b="1" dirty="0">
                              <a:solidFill>
                                <a:schemeClr val="accent6"/>
                              </a:solidFill>
                            </a:rPr>
                            <a:t>2958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33985238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2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lang3.ArrayUtilsAddTest.testJira567(ArrayUtilsAddTest.java:40)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14726444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91865513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7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junit.framework.TestCase.runTest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(TestCase.java:176)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413540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DC75E083-989C-2888-1B81-A419CF635AE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62056382"/>
                  </p:ext>
                </p:extLst>
              </p:nvPr>
            </p:nvGraphicFramePr>
            <p:xfrm>
              <a:off x="3427200" y="2790000"/>
              <a:ext cx="5337402" cy="17841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88042">
                      <a:extLst>
                        <a:ext uri="{9D8B030D-6E8A-4147-A177-3AD203B41FA5}">
                          <a16:colId xmlns:a16="http://schemas.microsoft.com/office/drawing/2014/main" val="544096422"/>
                        </a:ext>
                      </a:extLst>
                    </a:gridCol>
                    <a:gridCol w="4349360">
                      <a:extLst>
                        <a:ext uri="{9D8B030D-6E8A-4147-A177-3AD203B41FA5}">
                          <a16:colId xmlns:a16="http://schemas.microsoft.com/office/drawing/2014/main" val="1728752738"/>
                        </a:ext>
                      </a:extLst>
                    </a:gridCol>
                  </a:tblGrid>
                  <a:tr h="25488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b="1">
                              <a:solidFill>
                                <a:schemeClr val="tx2"/>
                              </a:solidFill>
                            </a:rPr>
                            <a:t>Stack Trace of Failed Test Case:</a:t>
                          </a: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0867804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617" t="-102381" r="-441975" b="-5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2829" t="-102381" r="-280" b="-5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2909805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0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err="1">
                              <a:solidFill>
                                <a:schemeClr val="tx2"/>
                              </a:solidFill>
                            </a:rPr>
                            <a:t>lang.System.arraycopy</a:t>
                          </a:r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(Native Method)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43969363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1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at lang3.ArrayUtils.</a:t>
                          </a:r>
                          <a:r>
                            <a:rPr lang="en-US" sz="1200" b="1">
                              <a:solidFill>
                                <a:srgbClr val="0070C0"/>
                              </a:solidFill>
                            </a:rPr>
                            <a:t>addAll</a:t>
                          </a:r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(</a:t>
                          </a:r>
                          <a:r>
                            <a:rPr lang="en-US" sz="1200" b="1">
                              <a:solidFill>
                                <a:schemeClr val="accent2"/>
                              </a:solidFill>
                            </a:rPr>
                            <a:t>ArrayUtils</a:t>
                          </a:r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.java:</a:t>
                          </a:r>
                          <a:r>
                            <a:rPr lang="en-US" sz="1200" b="1">
                              <a:solidFill>
                                <a:schemeClr val="accent6"/>
                              </a:solidFill>
                            </a:rPr>
                            <a:t>2958</a:t>
                          </a:r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33985238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2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at lang3.ArrayUtilsAddTest.testJira567(ArrayUtilsAddTest.java:40)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14726444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617" t="-502381" r="-441975" b="-1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2829" t="-502381" r="-280" b="-1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91865513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7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err="1">
                              <a:solidFill>
                                <a:schemeClr val="tx2"/>
                              </a:solidFill>
                            </a:rPr>
                            <a:t>junit.framework.TestCase.runTest</a:t>
                          </a:r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(TestCase.java:176)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4135406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DB4BED8-2325-54D2-04EE-BE438786B2BB}"/>
                  </a:ext>
                </a:extLst>
              </p:cNvPr>
              <p:cNvSpPr txBox="1"/>
              <p:nvPr/>
            </p:nvSpPr>
            <p:spPr>
              <a:xfrm>
                <a:off x="1800000" y="2088000"/>
                <a:ext cx="7880400" cy="5670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𝑆𝑡𝑎𝑐𝑘𝑇𝑟𝑎𝑐𝑒𝑅𝑒𝑙𝑒𝑣𝑎𝑛𝑐𝑒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=           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𝑝𝑜𝑠𝑖𝑡𝑖𝑜𝑛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𝑑𝑖𝑠𝑡𝑎𝑛𝑐𝑒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DB4BED8-2325-54D2-04EE-BE438786B2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2088000"/>
                <a:ext cx="7880400" cy="56707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165F5778-27F9-1061-4679-F7EDCAB641DF}"/>
              </a:ext>
            </a:extLst>
          </p:cNvPr>
          <p:cNvSpPr/>
          <p:nvPr/>
        </p:nvSpPr>
        <p:spPr>
          <a:xfrm>
            <a:off x="5296546" y="5150222"/>
            <a:ext cx="1156070" cy="6274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사각형: 둥근 모서리 109">
            <a:extLst>
              <a:ext uri="{FF2B5EF4-FFF2-40B4-BE49-F238E27FC236}">
                <a16:creationId xmlns:a16="http://schemas.microsoft.com/office/drawing/2014/main" id="{D02AA3BF-8F8C-7CD5-8282-09A9F728E7F9}"/>
              </a:ext>
            </a:extLst>
          </p:cNvPr>
          <p:cNvSpPr/>
          <p:nvPr/>
        </p:nvSpPr>
        <p:spPr>
          <a:xfrm>
            <a:off x="5212118" y="4852342"/>
            <a:ext cx="2279641" cy="263864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2.c. Extract ST Feature</a:t>
            </a:r>
            <a:endParaRPr lang="ko-KR" altLang="en-US" sz="16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E78B5C7-B8D7-1EA9-C1D4-F1E8153F4008}"/>
              </a:ext>
            </a:extLst>
          </p:cNvPr>
          <p:cNvSpPr/>
          <p:nvPr/>
        </p:nvSpPr>
        <p:spPr>
          <a:xfrm>
            <a:off x="3452608" y="3538286"/>
            <a:ext cx="5337402" cy="271288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E716F6C-3827-2139-7969-5D858E107E4B}"/>
                  </a:ext>
                </a:extLst>
              </p:cNvPr>
              <p:cNvSpPr txBox="1"/>
              <p:nvPr/>
            </p:nvSpPr>
            <p:spPr>
              <a:xfrm>
                <a:off x="9495340" y="2920165"/>
                <a:ext cx="2291781" cy="1082018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tIns="36000" bIns="36000" rtlCol="0">
                <a:spAutoFit/>
              </a:bodyPr>
              <a:lstStyle/>
              <a:p>
                <a:r>
                  <a:rPr lang="en-US" sz="1600" b="1" dirty="0"/>
                  <a:t>Target frame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1600" b="1" dirty="0"/>
                  <a:t>: </a:t>
                </a:r>
              </a:p>
              <a:p>
                <a:r>
                  <a:rPr lang="en-US" sz="1600" dirty="0"/>
                  <a:t>    - Class: </a:t>
                </a:r>
                <a:r>
                  <a:rPr lang="en-US" altLang="ko-KR" sz="1600" b="1" dirty="0" err="1">
                    <a:solidFill>
                      <a:schemeClr val="accent2"/>
                    </a:solidFill>
                  </a:rPr>
                  <a:t>ArrayUtils</a:t>
                </a:r>
                <a:endParaRPr lang="en-US" sz="1600" b="1" dirty="0">
                  <a:solidFill>
                    <a:schemeClr val="accent2"/>
                  </a:solidFill>
                </a:endParaRPr>
              </a:p>
              <a:p>
                <a:r>
                  <a:rPr lang="en-US" sz="1600" dirty="0"/>
                  <a:t>    - Method: </a:t>
                </a:r>
                <a:r>
                  <a:rPr lang="en-US" sz="1600" b="1" dirty="0" err="1">
                    <a:solidFill>
                      <a:schemeClr val="tx2">
                        <a:lumMod val="50000"/>
                        <a:lumOff val="50000"/>
                      </a:schemeClr>
                    </a:solidFill>
                  </a:rPr>
                  <a:t>addAll</a:t>
                </a:r>
                <a:endParaRPr lang="en-US" sz="1600" b="1" dirty="0">
                  <a:solidFill>
                    <a:schemeClr val="tx2">
                      <a:lumMod val="50000"/>
                      <a:lumOff val="50000"/>
                    </a:schemeClr>
                  </a:solidFill>
                </a:endParaRPr>
              </a:p>
              <a:p>
                <a:r>
                  <a:rPr lang="en-US" sz="1600" dirty="0"/>
                  <a:t>    - line#: </a:t>
                </a:r>
                <a:r>
                  <a:rPr lang="en-US" sz="1600" b="1" dirty="0">
                    <a:solidFill>
                      <a:schemeClr val="accent6"/>
                    </a:solidFill>
                  </a:rPr>
                  <a:t>2958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E716F6C-3827-2139-7969-5D858E107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5340" y="2920165"/>
                <a:ext cx="2291781" cy="1082018"/>
              </a:xfrm>
              <a:prstGeom prst="rect">
                <a:avLst/>
              </a:prstGeom>
              <a:blipFill>
                <a:blip r:embed="rId7"/>
                <a:stretch>
                  <a:fillRect l="-1319" b="-552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C3573161-2972-E38F-63DA-01A9F976A41C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8764602" y="3461174"/>
            <a:ext cx="730738" cy="220906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B527F41-4093-A0B1-0950-1054747821D6}"/>
              </a:ext>
            </a:extLst>
          </p:cNvPr>
          <p:cNvSpPr txBox="1"/>
          <p:nvPr/>
        </p:nvSpPr>
        <p:spPr>
          <a:xfrm>
            <a:off x="7491759" y="6058657"/>
            <a:ext cx="115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Gaussian</a:t>
            </a:r>
            <a:r>
              <a:rPr lang="ko-KR" altLang="en-US" dirty="0"/>
              <a:t> </a:t>
            </a:r>
            <a:r>
              <a:rPr lang="en-US" altLang="ko-KR" dirty="0"/>
              <a:t>Function</a:t>
            </a:r>
            <a:endParaRPr lang="en-US" dirty="0"/>
          </a:p>
        </p:txBody>
      </p: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9620E7C8-D0BC-095B-93E7-386A19205826}"/>
              </a:ext>
            </a:extLst>
          </p:cNvPr>
          <p:cNvCxnSpPr>
            <a:cxnSpLocks/>
            <a:stCxn id="9" idx="1"/>
          </p:cNvCxnSpPr>
          <p:nvPr/>
        </p:nvCxnSpPr>
        <p:spPr>
          <a:xfrm rot="10800000">
            <a:off x="7073427" y="5636849"/>
            <a:ext cx="418333" cy="744974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61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1" grpId="0" animBg="1"/>
      <p:bldP spid="13" grpId="0" animBg="1"/>
      <p:bldP spid="28" grpId="0" animBg="1"/>
      <p:bldP spid="31" grpId="0" animBg="1"/>
      <p:bldP spid="7" grpId="0" animBg="1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D8BD9-B5D2-42A7-CD1E-4738AC034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4663C-2479-F23F-F46E-E6780B937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2. Introduce</a:t>
            </a:r>
            <a:r>
              <a:rPr lang="ko-KR" altLang="en-US" sz="3200" dirty="0"/>
              <a:t> </a:t>
            </a:r>
            <a:r>
              <a:rPr lang="en-US" altLang="ko-KR" sz="3200" dirty="0"/>
              <a:t>a</a:t>
            </a:r>
            <a:r>
              <a:rPr lang="ko-KR" altLang="en-US" sz="3200" dirty="0"/>
              <a:t> </a:t>
            </a:r>
            <a:r>
              <a:rPr lang="en-US" altLang="ko-KR" sz="3200" dirty="0"/>
              <a:t>new</a:t>
            </a:r>
            <a:r>
              <a:rPr lang="ko-KR" altLang="en-US" sz="3200" dirty="0"/>
              <a:t> </a:t>
            </a:r>
            <a:r>
              <a:rPr lang="en-US" altLang="ko-KR" sz="3200" dirty="0"/>
              <a:t>feature: </a:t>
            </a:r>
            <a:r>
              <a:rPr lang="en-US" sz="3200" dirty="0"/>
              <a:t>Stack Trace (ST) Relevance Feature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EB2B3B-3CF5-EB3C-A85A-18449FBAB9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0373" y="1364949"/>
                <a:ext cx="11391254" cy="5127925"/>
              </a:xfrm>
            </p:spPr>
            <p:txBody>
              <a:bodyPr>
                <a:normAutofit/>
              </a:bodyPr>
              <a:lstStyle/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r>
                  <a:rPr lang="en-US" b="1" dirty="0"/>
                  <a:t>Approach:</a:t>
                </a:r>
              </a:p>
              <a:p>
                <a:pPr lvl="1"/>
                <a:endParaRPr lang="en-US" dirty="0"/>
              </a:p>
              <a:p>
                <a:pPr lvl="1"/>
                <a:endParaRPr lang="en-US" b="1" i="1" dirty="0">
                  <a:solidFill>
                    <a:schemeClr val="accent2"/>
                  </a:solidFill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𝒎𝒂𝒙</m:t>
                    </m:r>
                    <m:r>
                      <a:rPr lang="en-US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dirty="0"/>
                  <a:t>take the single </a:t>
                </a:r>
                <a:r>
                  <a:rPr lang="en-US" b="1" dirty="0"/>
                  <a:t>most relevant stack frame</a:t>
                </a:r>
                <a:r>
                  <a:rPr lang="en-US" dirty="0"/>
                  <a:t> to assign a score to a code line</a:t>
                </a:r>
              </a:p>
              <a:p>
                <a:pPr lvl="1"/>
                <a:endParaRPr lang="en-US" sz="2400" dirty="0"/>
              </a:p>
              <a:p>
                <a:r>
                  <a:rPr lang="en-US" b="1" dirty="0">
                    <a:solidFill>
                      <a:srgbClr val="FF0000"/>
                    </a:solidFill>
                  </a:rPr>
                  <a:t>RQ3: Stack Trace Relevance Feature: </a:t>
                </a:r>
                <a:r>
                  <a:rPr lang="en-US" dirty="0"/>
                  <a:t>how does ST feature impact</a:t>
                </a:r>
                <a:br>
                  <a:rPr lang="en-US" dirty="0"/>
                </a:br>
                <a:r>
                  <a:rPr lang="en-US" dirty="0"/>
                  <a:t>                                                                                     on the accuracy of DLFL?</a:t>
                </a:r>
                <a:endParaRPr lang="en-US" b="1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EB2B3B-3CF5-EB3C-A85A-18449FBAB9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0373" y="1364949"/>
                <a:ext cx="11391254" cy="5127925"/>
              </a:xfrm>
              <a:blipFill>
                <a:blip r:embed="rId3"/>
                <a:stretch>
                  <a:fillRect l="-7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B446E-DB7A-7F2C-FA4A-51F99747E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274C-EDA2-4813-B636-1B751AB12ED8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4B1A26-DBA5-7DAE-3BB0-912C2C366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F77EAA16-A124-32FF-0D04-BA7980B0721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48653140"/>
                  </p:ext>
                </p:extLst>
              </p:nvPr>
            </p:nvGraphicFramePr>
            <p:xfrm>
              <a:off x="758598" y="1448673"/>
              <a:ext cx="5337402" cy="15292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88042">
                      <a:extLst>
                        <a:ext uri="{9D8B030D-6E8A-4147-A177-3AD203B41FA5}">
                          <a16:colId xmlns:a16="http://schemas.microsoft.com/office/drawing/2014/main" val="544096422"/>
                        </a:ext>
                      </a:extLst>
                    </a:gridCol>
                    <a:gridCol w="4349360">
                      <a:extLst>
                        <a:ext uri="{9D8B030D-6E8A-4147-A177-3AD203B41FA5}">
                          <a16:colId xmlns:a16="http://schemas.microsoft.com/office/drawing/2014/main" val="1728752738"/>
                        </a:ext>
                      </a:extLst>
                    </a:gridCol>
                  </a:tblGrid>
                  <a:tr h="124129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b="1" dirty="0">
                              <a:solidFill>
                                <a:schemeClr val="tx2"/>
                              </a:solidFill>
                            </a:rPr>
                            <a:t>Stack Trace of </a:t>
                          </a:r>
                          <a:r>
                            <a:rPr lang="en-US" sz="1200" b="1" dirty="0">
                              <a:solidFill>
                                <a:srgbClr val="FF0000"/>
                              </a:solidFill>
                            </a:rPr>
                            <a:t>Failed Test Case 1</a:t>
                          </a:r>
                          <a:r>
                            <a:rPr lang="en-US" sz="1200" b="1" dirty="0">
                              <a:solidFill>
                                <a:schemeClr val="tx2"/>
                              </a:solidFill>
                            </a:rPr>
                            <a:t>:</a:t>
                          </a: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0867804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𝒑𝒐𝒔𝒊𝒕𝒊𝒐𝒏</m:t>
                                </m:r>
                                <m:d>
                                  <m:dPr>
                                    <m:ctrlP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1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𝒇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en-US" sz="12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12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𝒔𝒕𝒂𝒄𝒌𝑻𝒓𝒂𝒄𝒆</m:t>
                                </m:r>
                                <m:d>
                                  <m:dPr>
                                    <m:ctrlP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2909805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0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StrBuilder.</a:t>
                          </a:r>
                          <a:r>
                            <a:rPr lang="en-US" sz="1200" b="1" dirty="0" err="1">
                              <a:solidFill>
                                <a:srgbClr val="0070C0"/>
                              </a:solidFill>
                            </a:rPr>
                            <a:t>appendFixedWidthPadRight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</a:t>
                          </a:r>
                          <a:r>
                            <a:rPr lang="en-US" sz="1200" b="1" dirty="0">
                              <a:solidFill>
                                <a:schemeClr val="accent2"/>
                              </a:solidFill>
                            </a:rPr>
                            <a:t>StrBuilder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.java:</a:t>
                          </a:r>
                          <a:r>
                            <a:rPr lang="en-US" sz="1200" b="1" dirty="0">
                              <a:solidFill>
                                <a:schemeClr val="accent6"/>
                              </a:solidFill>
                            </a:rPr>
                            <a:t>1230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43969363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1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testLang412Right(StrBuilderTest.java:1755) at 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33985238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91865513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6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junit.framework.TestCase.runTest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(TestCase.java:176)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413540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F77EAA16-A124-32FF-0D04-BA7980B0721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48653140"/>
                  </p:ext>
                </p:extLst>
              </p:nvPr>
            </p:nvGraphicFramePr>
            <p:xfrm>
              <a:off x="758598" y="1448673"/>
              <a:ext cx="5337402" cy="15292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88042">
                      <a:extLst>
                        <a:ext uri="{9D8B030D-6E8A-4147-A177-3AD203B41FA5}">
                          <a16:colId xmlns:a16="http://schemas.microsoft.com/office/drawing/2014/main" val="544096422"/>
                        </a:ext>
                      </a:extLst>
                    </a:gridCol>
                    <a:gridCol w="4349360">
                      <a:extLst>
                        <a:ext uri="{9D8B030D-6E8A-4147-A177-3AD203B41FA5}">
                          <a16:colId xmlns:a16="http://schemas.microsoft.com/office/drawing/2014/main" val="1728752738"/>
                        </a:ext>
                      </a:extLst>
                    </a:gridCol>
                  </a:tblGrid>
                  <a:tr h="25488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b="1" dirty="0">
                              <a:solidFill>
                                <a:schemeClr val="tx2"/>
                              </a:solidFill>
                            </a:rPr>
                            <a:t>Stack Trace of </a:t>
                          </a:r>
                          <a:r>
                            <a:rPr lang="en-US" sz="1200" b="1" dirty="0">
                              <a:solidFill>
                                <a:srgbClr val="FF0000"/>
                              </a:solidFill>
                            </a:rPr>
                            <a:t>Failed Test Case 1</a:t>
                          </a:r>
                          <a:r>
                            <a:rPr lang="en-US" sz="1200" b="1" dirty="0">
                              <a:solidFill>
                                <a:schemeClr val="tx2"/>
                              </a:solidFill>
                            </a:rPr>
                            <a:t>:</a:t>
                          </a: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0867804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17" t="-102381" r="-442593" b="-4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2829" t="-102381" r="-420" b="-4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2909805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0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StrBuilder.</a:t>
                          </a:r>
                          <a:r>
                            <a:rPr lang="en-US" sz="1200" b="1" dirty="0" err="1">
                              <a:solidFill>
                                <a:srgbClr val="0070C0"/>
                              </a:solidFill>
                            </a:rPr>
                            <a:t>appendFixedWidthPadRight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</a:t>
                          </a:r>
                          <a:r>
                            <a:rPr lang="en-US" sz="1200" b="1" dirty="0">
                              <a:solidFill>
                                <a:schemeClr val="accent2"/>
                              </a:solidFill>
                            </a:rPr>
                            <a:t>StrBuilder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.java:</a:t>
                          </a:r>
                          <a:r>
                            <a:rPr lang="en-US" sz="1200" b="1" dirty="0">
                              <a:solidFill>
                                <a:schemeClr val="accent6"/>
                              </a:solidFill>
                            </a:rPr>
                            <a:t>1230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43969363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1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testLang412Right(StrBuilderTest.java:1755) at 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33985238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17" t="-402381" r="-442593" b="-1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2829" t="-402381" r="-420" b="-1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91865513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6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junit.framework.TestCase.runTest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(TestCase.java:176)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4135406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BEC542-2B83-D966-3781-5E1FDDF850BD}"/>
                  </a:ext>
                </a:extLst>
              </p:cNvPr>
              <p:cNvSpPr txBox="1"/>
              <p:nvPr/>
            </p:nvSpPr>
            <p:spPr>
              <a:xfrm>
                <a:off x="1880009" y="4100073"/>
                <a:ext cx="8843511" cy="5670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𝑆𝑡𝑎𝑐𝑘𝑇𝑟𝑎𝑐𝑒𝑅𝑒𝑙𝑒𝑣𝑎𝑛𝑐𝑒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𝒎𝒂𝒙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r>
                            <a:rPr lang="en-US" b="1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en-US" b="1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𝒔𝒕𝒂𝒄𝒌𝑻𝒓𝒂𝒄𝒆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𝑷</m:t>
                              </m:r>
                            </m:e>
                          </m:d>
                        </m:sub>
                      </m:sSub>
                      <m:r>
                        <a:rPr lang="en-US" b="1" i="1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𝑝𝑜𝑠𝑖𝑡𝑖𝑜𝑛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𝑑𝑖𝑠𝑡𝑎𝑛𝑐𝑒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  <m:r>
                        <m:rPr>
                          <m:nor/>
                        </m:rPr>
                        <a:rPr lang="en-US" b="1" dirty="0">
                          <a:solidFill>
                            <a:schemeClr val="accent2"/>
                          </a:solidFill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BEC542-2B83-D966-3781-5E1FDDF850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0009" y="4100073"/>
                <a:ext cx="8843511" cy="5670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45E460BF-383B-BAC2-58F9-6D2AAC63BAF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23002336"/>
                  </p:ext>
                </p:extLst>
              </p:nvPr>
            </p:nvGraphicFramePr>
            <p:xfrm>
              <a:off x="6454225" y="1448673"/>
              <a:ext cx="5337402" cy="20390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88042">
                      <a:extLst>
                        <a:ext uri="{9D8B030D-6E8A-4147-A177-3AD203B41FA5}">
                          <a16:colId xmlns:a16="http://schemas.microsoft.com/office/drawing/2014/main" val="544096422"/>
                        </a:ext>
                      </a:extLst>
                    </a:gridCol>
                    <a:gridCol w="4349360">
                      <a:extLst>
                        <a:ext uri="{9D8B030D-6E8A-4147-A177-3AD203B41FA5}">
                          <a16:colId xmlns:a16="http://schemas.microsoft.com/office/drawing/2014/main" val="1728752738"/>
                        </a:ext>
                      </a:extLst>
                    </a:gridCol>
                  </a:tblGrid>
                  <a:tr h="124129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b="1" dirty="0">
                              <a:solidFill>
                                <a:schemeClr val="tx2"/>
                              </a:solidFill>
                            </a:rPr>
                            <a:t>Stack Trace of </a:t>
                          </a:r>
                          <a:r>
                            <a:rPr lang="en-US" sz="1200" b="1" dirty="0">
                              <a:solidFill>
                                <a:srgbClr val="FF0000"/>
                              </a:solidFill>
                            </a:rPr>
                            <a:t>Failed Test Case 2</a:t>
                          </a:r>
                          <a:r>
                            <a:rPr lang="en-US" sz="1200" b="1" dirty="0">
                              <a:solidFill>
                                <a:schemeClr val="tx2"/>
                              </a:solidFill>
                            </a:rPr>
                            <a:t>:</a:t>
                          </a: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0867804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𝒑𝒐𝒔𝒊𝒕𝒊𝒐𝒏</m:t>
                                </m:r>
                                <m:d>
                                  <m:dPr>
                                    <m:ctrlP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1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𝒇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12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en-US" sz="12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12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𝒔𝒕𝒂𝒄𝒌𝑻𝒓𝒂𝒄𝒆</m:t>
                                </m:r>
                                <m:d>
                                  <m:dPr>
                                    <m:ctrlP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𝑷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2909805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0</a:t>
                          </a:r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lang.String.checkBoundsOffCount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(String.java:3304)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43969363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1</a:t>
                          </a:r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lang.String.getChars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(String.java:855)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33985238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2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StrBuilder.</a:t>
                          </a:r>
                          <a:r>
                            <a:rPr lang="en-US" sz="1200" b="1" dirty="0" err="1">
                              <a:solidFill>
                                <a:srgbClr val="0070C0"/>
                              </a:solidFill>
                            </a:rPr>
                            <a:t>appendFixedWidthPadRight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</a:t>
                          </a:r>
                          <a:r>
                            <a:rPr lang="en-US" sz="1200" b="1" dirty="0">
                              <a:solidFill>
                                <a:schemeClr val="accent2"/>
                              </a:solidFill>
                            </a:rPr>
                            <a:t>StrBuilder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.java:</a:t>
                          </a:r>
                          <a:r>
                            <a:rPr lang="en-US" sz="1200" b="1" dirty="0">
                              <a:solidFill>
                                <a:schemeClr val="accent6"/>
                              </a:solidFill>
                            </a:rPr>
                            <a:t>884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14726444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3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testLang299(StrBuilderAppendInsertTest.java:602)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7894637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91865513"/>
                      </a:ext>
                    </a:extLst>
                  </a:tr>
                  <a:tr h="1241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7</a:t>
                          </a:r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junit.framework.TestCase.runTest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(TestCase.java:176)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413540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45E460BF-383B-BAC2-58F9-6D2AAC63BAF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23002336"/>
                  </p:ext>
                </p:extLst>
              </p:nvPr>
            </p:nvGraphicFramePr>
            <p:xfrm>
              <a:off x="6454225" y="1448673"/>
              <a:ext cx="5337402" cy="20390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88042">
                      <a:extLst>
                        <a:ext uri="{9D8B030D-6E8A-4147-A177-3AD203B41FA5}">
                          <a16:colId xmlns:a16="http://schemas.microsoft.com/office/drawing/2014/main" val="544096422"/>
                        </a:ext>
                      </a:extLst>
                    </a:gridCol>
                    <a:gridCol w="4349360">
                      <a:extLst>
                        <a:ext uri="{9D8B030D-6E8A-4147-A177-3AD203B41FA5}">
                          <a16:colId xmlns:a16="http://schemas.microsoft.com/office/drawing/2014/main" val="1728752738"/>
                        </a:ext>
                      </a:extLst>
                    </a:gridCol>
                  </a:tblGrid>
                  <a:tr h="25488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b="1" dirty="0">
                              <a:solidFill>
                                <a:schemeClr val="tx2"/>
                              </a:solidFill>
                            </a:rPr>
                            <a:t>Stack Trace of </a:t>
                          </a:r>
                          <a:r>
                            <a:rPr lang="en-US" sz="1200" b="1" dirty="0">
                              <a:solidFill>
                                <a:srgbClr val="FF0000"/>
                              </a:solidFill>
                            </a:rPr>
                            <a:t>Failed Test Case 2</a:t>
                          </a:r>
                          <a:r>
                            <a:rPr lang="en-US" sz="1200" b="1" dirty="0">
                              <a:solidFill>
                                <a:schemeClr val="tx2"/>
                              </a:solidFill>
                            </a:rPr>
                            <a:t>:</a:t>
                          </a:r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0867804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17" t="-102381" r="-442593" b="-6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72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2797" t="-102381" r="-280" b="-6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92909805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0</a:t>
                          </a:r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lang.String.checkBoundsOffCount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(String.java:3304)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43969363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1</a:t>
                          </a:r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lang.String.getChars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(String.java:855)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33985238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2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StrBuilder.</a:t>
                          </a:r>
                          <a:r>
                            <a:rPr lang="en-US" sz="1200" b="1" dirty="0" err="1">
                              <a:solidFill>
                                <a:srgbClr val="0070C0"/>
                              </a:solidFill>
                            </a:rPr>
                            <a:t>appendFixedWidthPadRight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</a:t>
                          </a:r>
                          <a:r>
                            <a:rPr lang="en-US" sz="1200" b="1" dirty="0">
                              <a:solidFill>
                                <a:schemeClr val="accent2"/>
                              </a:solidFill>
                            </a:rPr>
                            <a:t>StrBuilder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.java:</a:t>
                          </a:r>
                          <a:r>
                            <a:rPr lang="en-US" sz="1200" b="1" dirty="0">
                              <a:solidFill>
                                <a:schemeClr val="accent6"/>
                              </a:solidFill>
                            </a:rPr>
                            <a:t>884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14726444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3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testLang299(StrBuilderAppendInsertTest.java:602)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7894637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17" t="-602381" r="-442593" b="-1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2797" t="-602381" r="-280" b="-1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91865513"/>
                      </a:ext>
                    </a:extLst>
                  </a:tr>
                  <a:tr h="25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>
                              <a:solidFill>
                                <a:schemeClr val="tx2"/>
                              </a:solidFill>
                            </a:rPr>
                            <a:t>7</a:t>
                          </a:r>
                          <a:endParaRPr lang="en-US" sz="12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at </a:t>
                          </a:r>
                          <a:r>
                            <a:rPr lang="en-US" sz="1200" dirty="0" err="1">
                              <a:solidFill>
                                <a:schemeClr val="tx2"/>
                              </a:solidFill>
                            </a:rPr>
                            <a:t>junit.framework.TestCase.runTest</a:t>
                          </a:r>
                          <a:r>
                            <a:rPr lang="en-US" sz="1200" dirty="0">
                              <a:solidFill>
                                <a:schemeClr val="tx2"/>
                              </a:solidFill>
                            </a:rPr>
                            <a:t>(TestCase.java:176)</a:t>
                          </a:r>
                        </a:p>
                      </a:txBody>
                      <a:tcPr marL="36000" marR="36000" marT="36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4135406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5259B8BA-9196-27B3-FC44-D4CCB6A8F198}"/>
              </a:ext>
            </a:extLst>
          </p:cNvPr>
          <p:cNvSpPr/>
          <p:nvPr/>
        </p:nvSpPr>
        <p:spPr>
          <a:xfrm>
            <a:off x="758598" y="1963522"/>
            <a:ext cx="5337402" cy="252243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B2F6E8-B5D6-F4B1-7648-EAE8C7D28E1F}"/>
              </a:ext>
            </a:extLst>
          </p:cNvPr>
          <p:cNvSpPr/>
          <p:nvPr/>
        </p:nvSpPr>
        <p:spPr>
          <a:xfrm>
            <a:off x="6454225" y="2467471"/>
            <a:ext cx="5337402" cy="252243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92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036DE-4ACE-57D8-7FAE-2D6008DB3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75A80-65D2-5C36-F047-25846C065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904" y="1515534"/>
            <a:ext cx="11188192" cy="1681163"/>
          </a:xfrm>
        </p:spPr>
        <p:txBody>
          <a:bodyPr>
            <a:noAutofit/>
          </a:bodyPr>
          <a:lstStyle/>
          <a:p>
            <a:pPr algn="l"/>
            <a:r>
              <a:rPr lang="en-US" sz="3600" b="1" dirty="0"/>
              <a:t>Systematic Dataset Construction</a:t>
            </a:r>
            <a:br>
              <a:rPr lang="en-US" sz="3600" b="1" dirty="0"/>
            </a:br>
            <a:r>
              <a:rPr lang="en-US" sz="3600" b="1" dirty="0"/>
              <a:t>for Deep Learning-Based Fault Localization (DLFL)</a:t>
            </a:r>
            <a:br>
              <a:rPr lang="en-US" sz="3600" b="1" dirty="0"/>
            </a:br>
            <a:r>
              <a:rPr lang="en-US" sz="3600" b="1" dirty="0"/>
              <a:t>with </a:t>
            </a:r>
            <a:r>
              <a:rPr lang="en-US" sz="3600" b="1" dirty="0">
                <a:solidFill>
                  <a:schemeClr val="accent2"/>
                </a:solidFill>
              </a:rPr>
              <a:t>Mutation-Based Fault Localization(MBFL)</a:t>
            </a:r>
            <a:r>
              <a:rPr lang="en-US" sz="3600" b="1" dirty="0"/>
              <a:t> Features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AE4D6-0B23-0F03-B195-F8469565DE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904" y="3767326"/>
            <a:ext cx="11188192" cy="1287272"/>
          </a:xfrm>
        </p:spPr>
        <p:txBody>
          <a:bodyPr/>
          <a:lstStyle/>
          <a:p>
            <a:pPr algn="l"/>
            <a:r>
              <a:rPr lang="en-US" dirty="0"/>
              <a:t>Master’s Thesis Defense</a:t>
            </a:r>
          </a:p>
          <a:p>
            <a:pPr algn="l"/>
            <a:r>
              <a:rPr lang="en-US" sz="2000" dirty="0"/>
              <a:t>Presenter: Heechan Yang</a:t>
            </a:r>
          </a:p>
          <a:p>
            <a:pPr algn="l"/>
            <a:r>
              <a:rPr lang="en-US" sz="2000" dirty="0"/>
              <a:t>Advisor: </a:t>
            </a:r>
            <a:r>
              <a:rPr lang="en-US" sz="2000" dirty="0" err="1"/>
              <a:t>Moonzoo</a:t>
            </a:r>
            <a:r>
              <a:rPr lang="en-US" sz="2000" dirty="0"/>
              <a:t> Kim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319BA-CB4C-E78F-80C1-8BE147A7E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29A16-F6E5-4EC4-9E78-36E9B5E64A42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FB9CCD-E5B2-E4A0-0BBD-44BEA03B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2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27A435-859B-EA67-D435-86FB0B54207F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09600" y="3429000"/>
            <a:ext cx="10490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s on a black background">
            <a:extLst>
              <a:ext uri="{FF2B5EF4-FFF2-40B4-BE49-F238E27FC236}">
                <a16:creationId xmlns:a16="http://schemas.microsoft.com/office/drawing/2014/main" id="{BEF6E9F4-CF55-38A8-51C5-DE46DDEBF8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182" y="3767327"/>
            <a:ext cx="1472551" cy="462928"/>
          </a:xfrm>
          <a:prstGeom prst="rect">
            <a:avLst/>
          </a:prstGeom>
        </p:spPr>
      </p:pic>
      <p:pic>
        <p:nvPicPr>
          <p:cNvPr id="10" name="Picture 9" descr="A blue and black logo">
            <a:extLst>
              <a:ext uri="{FF2B5EF4-FFF2-40B4-BE49-F238E27FC236}">
                <a16:creationId xmlns:a16="http://schemas.microsoft.com/office/drawing/2014/main" id="{8F202931-8BF2-385A-B61A-A3D1DE6ECD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3869974"/>
            <a:ext cx="1339915" cy="38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779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54F23-929D-5079-3759-45CC30DCB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873F7-5C5A-CD96-93EF-D5D5D6C94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Exploratory Study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A08A9-B5D1-D437-2A3E-3016433B64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Experiment on faults from defects4j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7EC34-4493-2133-7782-6BD82944B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1B35D-C236-4501-AA61-16E8CC7CB561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9CF0EC-F0A1-93AD-EB8E-E492F5766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55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6362A-39C5-2E82-5B3E-ECF779058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ADFA1-B28B-FF94-CDCD-B80BC9CA9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466" y="2880460"/>
            <a:ext cx="9851067" cy="338601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RQ1: Target Line Selection Ratio</a:t>
            </a:r>
          </a:p>
          <a:p>
            <a:pPr lvl="1"/>
            <a:r>
              <a:rPr lang="en-US" dirty="0"/>
              <a:t>What is the effect of varying the ratio N (10%, 20%, … 100%) of target lines </a:t>
            </a:r>
            <a:br>
              <a:rPr lang="en-US" dirty="0"/>
            </a:br>
            <a:r>
              <a:rPr lang="en-US" dirty="0"/>
              <a:t>  (based on SBFL suspicious score) on DLFL model accuracy and dataset construction cost?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RQ2: Mutant Count Per Line</a:t>
            </a:r>
          </a:p>
          <a:p>
            <a:pPr lvl="1"/>
            <a:r>
              <a:rPr lang="en-US" dirty="0"/>
              <a:t>How does varying the number of mutants generated per line, N (1, 2, … 10), influence</a:t>
            </a:r>
            <a:br>
              <a:rPr lang="en-US" dirty="0"/>
            </a:br>
            <a:r>
              <a:rPr lang="en-US" dirty="0"/>
              <a:t> both DLFL model accuracy and dataset construction cost?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RQ3: Stack Trace Relevance Feature</a:t>
            </a:r>
          </a:p>
          <a:p>
            <a:pPr lvl="1"/>
            <a:r>
              <a:rPr lang="en-US" dirty="0"/>
              <a:t>What is the impact of incorporating the proposed Stack Trace Relevance feature </a:t>
            </a:r>
            <a:br>
              <a:rPr lang="en-US" dirty="0"/>
            </a:br>
            <a:r>
              <a:rPr lang="en-US" dirty="0"/>
              <a:t>  on the accuracy of DLFL model?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4EE23-0027-87D9-97FE-5796B7C3E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9DD7B-3386-4495-8FCC-D6CCDDB8CCB2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DE1B58-C9B1-7CC4-6A9B-0E5DD5C8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21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BC57E3-2645-5D1A-5F26-11C1F49F94A8}"/>
              </a:ext>
            </a:extLst>
          </p:cNvPr>
          <p:cNvGrpSpPr/>
          <p:nvPr/>
        </p:nvGrpSpPr>
        <p:grpSpPr>
          <a:xfrm>
            <a:off x="3853798" y="1358006"/>
            <a:ext cx="4484404" cy="1215223"/>
            <a:chOff x="3960888" y="5030735"/>
            <a:chExt cx="4484404" cy="1215223"/>
          </a:xfrm>
        </p:grpSpPr>
        <p:sp>
          <p:nvSpPr>
            <p:cNvPr id="10" name="Content Placeholder 2">
              <a:extLst>
                <a:ext uri="{FF2B5EF4-FFF2-40B4-BE49-F238E27FC236}">
                  <a16:creationId xmlns:a16="http://schemas.microsoft.com/office/drawing/2014/main" id="{4BE8BE74-2BE6-00AD-1BA3-DEC7C234CCCB}"/>
                </a:ext>
              </a:extLst>
            </p:cNvPr>
            <p:cNvSpPr txBox="1">
              <a:spLocks/>
            </p:cNvSpPr>
            <p:nvPr/>
          </p:nvSpPr>
          <p:spPr>
            <a:xfrm>
              <a:off x="3960888" y="5030735"/>
              <a:ext cx="4484404" cy="1215223"/>
            </a:xfrm>
            <a:prstGeom prst="roundRect">
              <a:avLst>
                <a:gd name="adj" fmla="val 14425"/>
              </a:avLst>
            </a:prstGeom>
            <a:solidFill>
              <a:schemeClr val="tx2">
                <a:lumMod val="10000"/>
                <a:lumOff val="90000"/>
              </a:schemeClr>
            </a:solidFill>
            <a:ln>
              <a:solidFill>
                <a:schemeClr val="tx1"/>
              </a:solidFill>
            </a:ln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b="1" dirty="0">
                <a:solidFill>
                  <a:schemeClr val="accent6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5C51409-BF06-4C55-A881-F885A649D176}"/>
                </a:ext>
              </a:extLst>
            </p:cNvPr>
            <p:cNvSpPr txBox="1"/>
            <p:nvPr/>
          </p:nvSpPr>
          <p:spPr>
            <a:xfrm>
              <a:off x="4306611" y="5421386"/>
              <a:ext cx="307182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</a:rPr>
                <a:t>❶ </a:t>
              </a:r>
              <a:r>
                <a:rPr lang="en-US" b="1" dirty="0">
                  <a:solidFill>
                    <a:schemeClr val="accent6"/>
                  </a:solidFill>
                </a:rPr>
                <a:t>reduce construction time 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06655AE-F871-C7FB-0115-DDC66D082C2E}"/>
                </a:ext>
              </a:extLst>
            </p:cNvPr>
            <p:cNvSpPr txBox="1"/>
            <p:nvPr/>
          </p:nvSpPr>
          <p:spPr>
            <a:xfrm>
              <a:off x="4306611" y="5793206"/>
              <a:ext cx="409321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</a:rPr>
                <a:t>❷ </a:t>
              </a:r>
              <a:r>
                <a:rPr lang="en-US" b="1" dirty="0">
                  <a:solidFill>
                    <a:schemeClr val="accent6"/>
                  </a:solidFill>
                </a:rPr>
                <a:t>improve fault localization accuracy 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0349FF4-7A69-5762-5866-67DD90D02B83}"/>
                </a:ext>
              </a:extLst>
            </p:cNvPr>
            <p:cNvSpPr txBox="1"/>
            <p:nvPr/>
          </p:nvSpPr>
          <p:spPr>
            <a:xfrm>
              <a:off x="4056665" y="5132295"/>
              <a:ext cx="307182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 u="sng" dirty="0">
                  <a:solidFill>
                    <a:schemeClr val="tx1"/>
                  </a:solidFill>
                </a:rPr>
                <a:t>Research Objective:</a:t>
              </a:r>
              <a:endParaRPr lang="en-US" b="1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772149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31C39-A8E0-9B14-8DE4-D722F2E0C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Exploratory Study Subjects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A03EF-BFCB-5EF4-CFB2-B47D26E81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Target Subject: </a:t>
            </a:r>
            <a:r>
              <a:rPr lang="en-US" dirty="0"/>
              <a:t>5 java open-source projects from defects4j (v1.2.0)</a:t>
            </a:r>
            <a:br>
              <a:rPr lang="en-US" dirty="0"/>
            </a:br>
            <a:r>
              <a:rPr lang="en-US" dirty="0"/>
              <a:t>                                     </a:t>
            </a:r>
            <a:r>
              <a:rPr lang="en-US" sz="2000" dirty="0"/>
              <a:t>(total 257 real-world fault versions)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D5216-6634-80E9-0DDA-5C4994587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1356-0BC6-410B-A118-727DB1157878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76C144-E366-CC2E-FF13-C770F64E3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4E5CB4A-FE9E-0CD5-8FCE-3C20E9144F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0966346"/>
              </p:ext>
            </p:extLst>
          </p:nvPr>
        </p:nvGraphicFramePr>
        <p:xfrm>
          <a:off x="4252119" y="2854788"/>
          <a:ext cx="3687763" cy="2468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3216">
                  <a:extLst>
                    <a:ext uri="{9D8B030D-6E8A-4147-A177-3AD203B41FA5}">
                      <a16:colId xmlns:a16="http://schemas.microsoft.com/office/drawing/2014/main" val="2225938012"/>
                    </a:ext>
                  </a:extLst>
                </a:gridCol>
                <a:gridCol w="961835">
                  <a:extLst>
                    <a:ext uri="{9D8B030D-6E8A-4147-A177-3AD203B41FA5}">
                      <a16:colId xmlns:a16="http://schemas.microsoft.com/office/drawing/2014/main" val="911093439"/>
                    </a:ext>
                  </a:extLst>
                </a:gridCol>
                <a:gridCol w="857695">
                  <a:extLst>
                    <a:ext uri="{9D8B030D-6E8A-4147-A177-3AD203B41FA5}">
                      <a16:colId xmlns:a16="http://schemas.microsoft.com/office/drawing/2014/main" val="1509505335"/>
                    </a:ext>
                  </a:extLst>
                </a:gridCol>
                <a:gridCol w="775017">
                  <a:extLst>
                    <a:ext uri="{9D8B030D-6E8A-4147-A177-3AD203B41FA5}">
                      <a16:colId xmlns:a16="http://schemas.microsoft.com/office/drawing/2014/main" val="4011620944"/>
                    </a:ext>
                  </a:extLst>
                </a:gridCol>
              </a:tblGrid>
              <a:tr h="244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Subjects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#Faults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Avg.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#Tests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Size (LoC)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9467783"/>
                  </a:ext>
                </a:extLst>
              </a:tr>
              <a:tr h="244430">
                <a:tc>
                  <a:txBody>
                    <a:bodyPr/>
                    <a:lstStyle/>
                    <a:p>
                      <a:r>
                        <a:rPr lang="en-US" sz="1800" dirty="0"/>
                        <a:t>Chart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2201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92K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5625666"/>
                  </a:ext>
                </a:extLst>
              </a:tr>
              <a:tr h="244430">
                <a:tc>
                  <a:txBody>
                    <a:bodyPr/>
                    <a:lstStyle/>
                    <a:p>
                      <a:r>
                        <a:rPr lang="en-US" sz="1800" dirty="0"/>
                        <a:t>Lang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61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2291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22K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14664888"/>
                  </a:ext>
                </a:extLst>
              </a:tr>
              <a:tr h="244430">
                <a:tc>
                  <a:txBody>
                    <a:bodyPr/>
                    <a:lstStyle/>
                    <a:p>
                      <a:r>
                        <a:rPr lang="en-US" sz="1800" dirty="0"/>
                        <a:t>Math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4379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84K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35163365"/>
                  </a:ext>
                </a:extLst>
              </a:tr>
              <a:tr h="244430">
                <a:tc>
                  <a:txBody>
                    <a:bodyPr/>
                    <a:lstStyle/>
                    <a:p>
                      <a:r>
                        <a:rPr lang="en-US" sz="1800" dirty="0"/>
                        <a:t>Mockito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1379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12K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28753429"/>
                  </a:ext>
                </a:extLst>
              </a:tr>
              <a:tr h="244430">
                <a:tc>
                  <a:txBody>
                    <a:bodyPr/>
                    <a:lstStyle/>
                    <a:p>
                      <a:r>
                        <a:rPr lang="en-US" sz="1800" dirty="0"/>
                        <a:t>Time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4041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28K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559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15669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00C0E-43D5-9AD0-5963-5230E5897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09B83-68E9-40DC-2CD6-092158C30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20ED2-28FA-FB25-184C-682909154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Time Efficiency Measurement: </a:t>
            </a:r>
            <a:r>
              <a:rPr lang="en-US" dirty="0"/>
              <a:t>total elapsed time (</a:t>
            </a:r>
            <a:r>
              <a:rPr lang="en-US" dirty="0" err="1"/>
              <a:t>cpu</a:t>
            </a:r>
            <a:r>
              <a:rPr lang="en-US" dirty="0"/>
              <a:t> hours)</a:t>
            </a:r>
          </a:p>
          <a:p>
            <a:pPr lvl="2"/>
            <a:endParaRPr lang="en-US" dirty="0"/>
          </a:p>
          <a:p>
            <a:r>
              <a:rPr lang="en-US" b="1" dirty="0"/>
              <a:t>Fault Localization Accuracy</a:t>
            </a:r>
          </a:p>
          <a:p>
            <a:pPr lvl="1"/>
            <a:r>
              <a:rPr lang="en-US" b="1" dirty="0"/>
              <a:t>Top-N:</a:t>
            </a:r>
            <a:r>
              <a:rPr lang="en-US" dirty="0"/>
              <a:t> </a:t>
            </a:r>
            <a:r>
              <a:rPr lang="en-US" altLang="ko-KR" dirty="0"/>
              <a:t># of faults where </a:t>
            </a:r>
            <a:r>
              <a:rPr lang="en-US" altLang="ko-KR" b="1" dirty="0"/>
              <a:t>at least one faulty statement </a:t>
            </a:r>
            <a:r>
              <a:rPr lang="en-US" altLang="ko-KR" dirty="0"/>
              <a:t>is located within top-N rank position.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b="1" dirty="0"/>
              <a:t>Mean-First Rank (MFR):</a:t>
            </a:r>
            <a:r>
              <a:rPr lang="en-US" altLang="ko-KR" dirty="0"/>
              <a:t> </a:t>
            </a:r>
            <a:r>
              <a:rPr lang="en-US" dirty="0"/>
              <a:t>average rank of the </a:t>
            </a:r>
            <a:r>
              <a:rPr lang="en-US" b="1" i="1" dirty="0"/>
              <a:t>first</a:t>
            </a:r>
            <a:r>
              <a:rPr lang="en-US" b="1" dirty="0"/>
              <a:t> faulty statement found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                                                    measuring the minimum effort required to locate a bug.</a:t>
            </a: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b="1" dirty="0"/>
              <a:t>Statistical Analysis</a:t>
            </a:r>
          </a:p>
          <a:p>
            <a:pPr lvl="1"/>
            <a:r>
              <a:rPr lang="en-US" dirty="0"/>
              <a:t>Evaluation Method: </a:t>
            </a:r>
            <a:r>
              <a:rPr lang="en-US" b="1" dirty="0"/>
              <a:t>10-fold cross validation</a:t>
            </a:r>
          </a:p>
          <a:p>
            <a:pPr lvl="1"/>
            <a:r>
              <a:rPr lang="en-US" dirty="0"/>
              <a:t>Experiments were </a:t>
            </a:r>
            <a:r>
              <a:rPr lang="en-US" b="1" dirty="0"/>
              <a:t>repeated 10 times </a:t>
            </a:r>
            <a:r>
              <a:rPr lang="en-US" dirty="0"/>
              <a:t>to mitigate the non-deterministic nature of MBFL and DLFL</a:t>
            </a:r>
          </a:p>
          <a:p>
            <a:pPr lvl="1"/>
            <a:r>
              <a:rPr lang="en-US" b="1" dirty="0"/>
              <a:t>Mann-Whitney U Test</a:t>
            </a:r>
            <a:r>
              <a:rPr lang="en-US" dirty="0"/>
              <a:t>: determines statistically significant difference between two samples.</a:t>
            </a:r>
            <a:br>
              <a:rPr lang="en-US" dirty="0"/>
            </a:br>
            <a:r>
              <a:rPr lang="en-US" dirty="0"/>
              <a:t>                                                             (p-value less than 0.05 considered significantly different)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8A03F-B90A-D112-36FC-0708F2A35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C881-10C9-4DA6-98C3-B68E9BB519FB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80EF96-2652-4931-781C-3EBF0CE75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5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21CC4-37BD-4631-07B2-88F3F5678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RQ1: Target Line Selection Ratio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98DB0-0606-5697-2F2C-8AA17A73F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0836-811A-48A3-B947-095D96E3FA4E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F03CC2-9907-79B4-31DC-D57AF931C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24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18232-DC53-8337-8969-245B6062C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431" y="3021355"/>
            <a:ext cx="6411433" cy="1805093"/>
          </a:xfrm>
        </p:spPr>
        <p:txBody>
          <a:bodyPr>
            <a:normAutofit lnSpcReduction="10000"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70% </a:t>
            </a:r>
            <a:r>
              <a:rPr lang="en-US" sz="2000" b="1" dirty="0"/>
              <a:t>is the optimal line selection threshold</a:t>
            </a:r>
          </a:p>
          <a:p>
            <a:pPr lvl="1"/>
            <a:r>
              <a:rPr lang="en-US" sz="1600" dirty="0">
                <a:sym typeface="Wingdings" panose="05000000000000000000" pitchFamily="2" charset="2"/>
              </a:rPr>
              <a:t>No Statistical difference to </a:t>
            </a:r>
            <a:r>
              <a:rPr lang="en-US" sz="1600" dirty="0">
                <a:solidFill>
                  <a:srgbClr val="FF0000"/>
                </a:solidFill>
                <a:sym typeface="Wingdings" panose="05000000000000000000" pitchFamily="2" charset="2"/>
              </a:rPr>
              <a:t>baseline</a:t>
            </a:r>
            <a:r>
              <a:rPr lang="en-US" sz="1600" dirty="0">
                <a:sym typeface="Wingdings" panose="05000000000000000000" pitchFamily="2" charset="2"/>
              </a:rPr>
              <a:t> above 70% threshold</a:t>
            </a:r>
            <a:endParaRPr lang="en-US" sz="1600" b="1" dirty="0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pPr lvl="2"/>
            <a:r>
              <a:rPr lang="en-US" sz="1400" dirty="0">
                <a:sym typeface="Wingdings" panose="05000000000000000000" pitchFamily="2" charset="2"/>
              </a:rPr>
              <a:t>Below 70% threshold reveals progressive degradation</a:t>
            </a:r>
            <a:br>
              <a:rPr lang="en-US" sz="1400" dirty="0">
                <a:sym typeface="Wingdings" panose="05000000000000000000" pitchFamily="2" charset="2"/>
              </a:rPr>
            </a:br>
            <a:r>
              <a:rPr lang="en-US" sz="1400" dirty="0">
                <a:sym typeface="Wingdings" panose="05000000000000000000" pitchFamily="2" charset="2"/>
              </a:rPr>
              <a:t>  with statistical difference</a:t>
            </a:r>
          </a:p>
          <a:p>
            <a:pPr lvl="2"/>
            <a:endParaRPr lang="en-US" sz="1400" dirty="0">
              <a:sym typeface="Wingdings" panose="05000000000000000000" pitchFamily="2" charset="2"/>
            </a:endParaRPr>
          </a:p>
          <a:p>
            <a:pPr lvl="1"/>
            <a:r>
              <a:rPr lang="en-US" sz="1600" dirty="0"/>
              <a:t>Achieves </a:t>
            </a:r>
            <a:r>
              <a:rPr lang="en-US" sz="1600" b="1" dirty="0">
                <a:solidFill>
                  <a:srgbClr val="0000FF"/>
                </a:solidFill>
              </a:rPr>
              <a:t>29.8% time reduction (198.2 </a:t>
            </a:r>
            <a:r>
              <a:rPr lang="en-US" sz="1600" b="1" dirty="0">
                <a:solidFill>
                  <a:srgbClr val="0000FF"/>
                </a:solidFill>
                <a:sym typeface="Wingdings" panose="05000000000000000000" pitchFamily="2" charset="2"/>
              </a:rPr>
              <a:t> 139.1 hours)</a:t>
            </a:r>
            <a:r>
              <a:rPr lang="en-US" sz="1600" b="1" dirty="0">
                <a:sym typeface="Wingdings" panose="05000000000000000000" pitchFamily="2" charset="2"/>
              </a:rPr>
              <a:t> </a:t>
            </a:r>
            <a:br>
              <a:rPr lang="en-US" sz="1600" b="1" dirty="0">
                <a:sym typeface="Wingdings" panose="05000000000000000000" pitchFamily="2" charset="2"/>
              </a:rPr>
            </a:br>
            <a:r>
              <a:rPr lang="en-US" sz="1600" b="1" dirty="0">
                <a:sym typeface="Wingdings" panose="05000000000000000000" pitchFamily="2" charset="2"/>
              </a:rPr>
              <a:t> </a:t>
            </a:r>
            <a:r>
              <a:rPr lang="en-US" sz="1600" dirty="0"/>
              <a:t>compared to </a:t>
            </a:r>
            <a:r>
              <a:rPr lang="en-US" sz="1600" dirty="0">
                <a:solidFill>
                  <a:srgbClr val="FF0000"/>
                </a:solidFill>
              </a:rPr>
              <a:t>baseline</a:t>
            </a:r>
            <a:r>
              <a:rPr lang="en-US" sz="1600" dirty="0"/>
              <a:t> (line selection ratio: 100%, #mutant: 10)</a:t>
            </a:r>
            <a:endParaRPr lang="en-US" sz="1600" dirty="0">
              <a:sym typeface="Wingdings" panose="05000000000000000000" pitchFamily="2" charset="2"/>
            </a:endParaRPr>
          </a:p>
          <a:p>
            <a:pPr lvl="2"/>
            <a:endParaRPr lang="en-US" sz="1400" dirty="0"/>
          </a:p>
        </p:txBody>
      </p:sp>
      <p:graphicFrame>
        <p:nvGraphicFramePr>
          <p:cNvPr id="7" name="Content Placeholder 7">
            <a:extLst>
              <a:ext uri="{FF2B5EF4-FFF2-40B4-BE49-F238E27FC236}">
                <a16:creationId xmlns:a16="http://schemas.microsoft.com/office/drawing/2014/main" id="{7CD8261B-878C-7781-CA5C-A1971D3D9E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616039"/>
              </p:ext>
            </p:extLst>
          </p:nvPr>
        </p:nvGraphicFramePr>
        <p:xfrm>
          <a:off x="6800195" y="2175112"/>
          <a:ext cx="4839658" cy="32537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882015">
                  <a:extLst>
                    <a:ext uri="{9D8B030D-6E8A-4147-A177-3AD203B41FA5}">
                      <a16:colId xmlns:a16="http://schemas.microsoft.com/office/drawing/2014/main" val="2707567787"/>
                    </a:ext>
                  </a:extLst>
                </a:gridCol>
                <a:gridCol w="888301">
                  <a:extLst>
                    <a:ext uri="{9D8B030D-6E8A-4147-A177-3AD203B41FA5}">
                      <a16:colId xmlns:a16="http://schemas.microsoft.com/office/drawing/2014/main" val="772584003"/>
                    </a:ext>
                  </a:extLst>
                </a:gridCol>
                <a:gridCol w="531368">
                  <a:extLst>
                    <a:ext uri="{9D8B030D-6E8A-4147-A177-3AD203B41FA5}">
                      <a16:colId xmlns:a16="http://schemas.microsoft.com/office/drawing/2014/main" val="1807371463"/>
                    </a:ext>
                  </a:extLst>
                </a:gridCol>
                <a:gridCol w="546672">
                  <a:extLst>
                    <a:ext uri="{9D8B030D-6E8A-4147-A177-3AD203B41FA5}">
                      <a16:colId xmlns:a16="http://schemas.microsoft.com/office/drawing/2014/main" val="4199790729"/>
                    </a:ext>
                  </a:extLst>
                </a:gridCol>
                <a:gridCol w="551815">
                  <a:extLst>
                    <a:ext uri="{9D8B030D-6E8A-4147-A177-3AD203B41FA5}">
                      <a16:colId xmlns:a16="http://schemas.microsoft.com/office/drawing/2014/main" val="3246052536"/>
                    </a:ext>
                  </a:extLst>
                </a:gridCol>
                <a:gridCol w="693303">
                  <a:extLst>
                    <a:ext uri="{9D8B030D-6E8A-4147-A177-3AD203B41FA5}">
                      <a16:colId xmlns:a16="http://schemas.microsoft.com/office/drawing/2014/main" val="21148380"/>
                    </a:ext>
                  </a:extLst>
                </a:gridCol>
                <a:gridCol w="746184">
                  <a:extLst>
                    <a:ext uri="{9D8B030D-6E8A-4147-A177-3AD203B41FA5}">
                      <a16:colId xmlns:a16="http://schemas.microsoft.com/office/drawing/2014/main" val="126746762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Line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Selection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Ratio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#Mutants</a:t>
                      </a:r>
                      <a:b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Per</a:t>
                      </a:r>
                      <a:b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Line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Top-1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Top-3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Top-5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MFR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p-value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42977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100%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52.7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98.3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123.4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29.9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1.0000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966377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51.7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96.7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122.3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30.7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0.5536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249452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51.0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96.4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120.8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0.5967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377668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70%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50.7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92.5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117.4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31.4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0.0750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169018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49.3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91.3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118.2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33.1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0.0495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636463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47.4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87.7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114.0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34.4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0.0027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743568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45.9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87.2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111.8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32.9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0.0004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713461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42.6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83.8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108.9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36.7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0.0000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478852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42.3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84.3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111.1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0.0000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449107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43.2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86.6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112.8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40.8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0.0000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90639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30E1963-0479-4C0A-3B5F-73E0BD60EFFA}"/>
              </a:ext>
            </a:extLst>
          </p:cNvPr>
          <p:cNvSpPr txBox="1"/>
          <p:nvPr/>
        </p:nvSpPr>
        <p:spPr>
          <a:xfrm>
            <a:off x="9299853" y="5428852"/>
            <a:ext cx="23400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 Lower is better for MFR</a:t>
            </a:r>
          </a:p>
        </p:txBody>
      </p:sp>
    </p:spTree>
    <p:extLst>
      <p:ext uri="{BB962C8B-B14F-4D97-AF65-F5344CB8AC3E}">
        <p14:creationId xmlns:p14="http://schemas.microsoft.com/office/powerpoint/2010/main" val="679876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39FCA-42EE-B663-17CA-6FDFB07C3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A6A83-B222-D492-C107-3BF1ADE9A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RQ2: Mutant Count Per Line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D6848-2C3C-3DF2-43C3-964748D3C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33A54-C9C4-40A7-B6BF-E868EBE0F654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543CC8-00C9-6DB2-9068-5175FDACA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25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6C5FA-461E-2C83-5EEF-2CBEF55F2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7845" y="4951110"/>
            <a:ext cx="8676311" cy="1770365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3</a:t>
            </a:r>
            <a:r>
              <a:rPr lang="en-US" sz="2000" b="1" dirty="0"/>
              <a:t> mutants per line is the optimal threshold </a:t>
            </a:r>
            <a:r>
              <a:rPr lang="en-US" sz="1800" dirty="0"/>
              <a:t>(with line selection ratio: 70%)</a:t>
            </a:r>
            <a:endParaRPr lang="en-US" sz="2000" dirty="0"/>
          </a:p>
          <a:p>
            <a:pPr lvl="1"/>
            <a:r>
              <a:rPr lang="en-US" sz="1600" dirty="0">
                <a:sym typeface="Wingdings" panose="05000000000000000000" pitchFamily="2" charset="2"/>
              </a:rPr>
              <a:t>No Statistical difference to </a:t>
            </a:r>
            <a:r>
              <a:rPr lang="en-US" sz="1600" dirty="0">
                <a:solidFill>
                  <a:srgbClr val="FF0000"/>
                </a:solidFill>
                <a:sym typeface="Wingdings" panose="05000000000000000000" pitchFamily="2" charset="2"/>
              </a:rPr>
              <a:t>baseline</a:t>
            </a:r>
            <a:r>
              <a:rPr lang="en-US" sz="1600" dirty="0">
                <a:sym typeface="Wingdings" panose="05000000000000000000" pitchFamily="2" charset="2"/>
              </a:rPr>
              <a:t> above 3 mutants per line threshold</a:t>
            </a:r>
            <a:endParaRPr lang="en-US" sz="1600" b="1" dirty="0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pPr lvl="2"/>
            <a:r>
              <a:rPr lang="en-US" sz="1400" dirty="0">
                <a:sym typeface="Wingdings" panose="05000000000000000000" pitchFamily="2" charset="2"/>
              </a:rPr>
              <a:t>Below 3 mutants threshold reveals progressive degradation with statistical difference</a:t>
            </a:r>
            <a:endParaRPr lang="en-US" sz="1600" dirty="0"/>
          </a:p>
          <a:p>
            <a:pPr lvl="1"/>
            <a:endParaRPr lang="en-US" sz="1600" dirty="0"/>
          </a:p>
          <a:p>
            <a:pPr lvl="1"/>
            <a:r>
              <a:rPr lang="en-US" sz="1600" dirty="0"/>
              <a:t>Achieves </a:t>
            </a:r>
            <a:r>
              <a:rPr lang="en-US" sz="1600" b="1" dirty="0">
                <a:solidFill>
                  <a:srgbClr val="0000FF"/>
                </a:solidFill>
              </a:rPr>
              <a:t>74.6% time reduction (198.2</a:t>
            </a:r>
            <a:r>
              <a:rPr lang="en-US" sz="1600" b="1" dirty="0">
                <a:solidFill>
                  <a:srgbClr val="0000FF"/>
                </a:solidFill>
                <a:sym typeface="Wingdings" panose="05000000000000000000" pitchFamily="2" charset="2"/>
              </a:rPr>
              <a:t>  50.4 hours)</a:t>
            </a:r>
            <a:r>
              <a:rPr lang="en-US" sz="1600" dirty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br>
              <a:rPr lang="en-US" sz="1600" dirty="0">
                <a:solidFill>
                  <a:srgbClr val="0000FF"/>
                </a:solidFill>
                <a:sym typeface="Wingdings" panose="05000000000000000000" pitchFamily="2" charset="2"/>
              </a:rPr>
            </a:br>
            <a:r>
              <a:rPr lang="en-US" sz="1600" dirty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en-US" sz="1600" dirty="0"/>
              <a:t>compared to </a:t>
            </a:r>
            <a:r>
              <a:rPr lang="en-US" sz="1600" dirty="0">
                <a:solidFill>
                  <a:srgbClr val="FF0000"/>
                </a:solidFill>
              </a:rPr>
              <a:t>baseline</a:t>
            </a:r>
            <a:r>
              <a:rPr lang="en-US" sz="1600" dirty="0"/>
              <a:t> </a:t>
            </a:r>
            <a:r>
              <a:rPr lang="en-US" sz="1400" dirty="0"/>
              <a:t>(line selection ratio: 100%, #mutant: 10) </a:t>
            </a:r>
          </a:p>
        </p:txBody>
      </p:sp>
      <p:graphicFrame>
        <p:nvGraphicFramePr>
          <p:cNvPr id="7" name="Content Placeholder 7">
            <a:extLst>
              <a:ext uri="{FF2B5EF4-FFF2-40B4-BE49-F238E27FC236}">
                <a16:creationId xmlns:a16="http://schemas.microsoft.com/office/drawing/2014/main" id="{55A5E7A1-129B-C996-C0C9-8522AAF537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9840038"/>
              </p:ext>
            </p:extLst>
          </p:nvPr>
        </p:nvGraphicFramePr>
        <p:xfrm>
          <a:off x="3458605" y="1265868"/>
          <a:ext cx="5274789" cy="35052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882015">
                  <a:extLst>
                    <a:ext uri="{9D8B030D-6E8A-4147-A177-3AD203B41FA5}">
                      <a16:colId xmlns:a16="http://schemas.microsoft.com/office/drawing/2014/main" val="2707567787"/>
                    </a:ext>
                  </a:extLst>
                </a:gridCol>
                <a:gridCol w="888301">
                  <a:extLst>
                    <a:ext uri="{9D8B030D-6E8A-4147-A177-3AD203B41FA5}">
                      <a16:colId xmlns:a16="http://schemas.microsoft.com/office/drawing/2014/main" val="772584003"/>
                    </a:ext>
                  </a:extLst>
                </a:gridCol>
                <a:gridCol w="627257">
                  <a:extLst>
                    <a:ext uri="{9D8B030D-6E8A-4147-A177-3AD203B41FA5}">
                      <a16:colId xmlns:a16="http://schemas.microsoft.com/office/drawing/2014/main" val="1807371463"/>
                    </a:ext>
                  </a:extLst>
                </a:gridCol>
                <a:gridCol w="627257">
                  <a:extLst>
                    <a:ext uri="{9D8B030D-6E8A-4147-A177-3AD203B41FA5}">
                      <a16:colId xmlns:a16="http://schemas.microsoft.com/office/drawing/2014/main" val="4199790729"/>
                    </a:ext>
                  </a:extLst>
                </a:gridCol>
                <a:gridCol w="627257">
                  <a:extLst>
                    <a:ext uri="{9D8B030D-6E8A-4147-A177-3AD203B41FA5}">
                      <a16:colId xmlns:a16="http://schemas.microsoft.com/office/drawing/2014/main" val="3246052536"/>
                    </a:ext>
                  </a:extLst>
                </a:gridCol>
                <a:gridCol w="811351">
                  <a:extLst>
                    <a:ext uri="{9D8B030D-6E8A-4147-A177-3AD203B41FA5}">
                      <a16:colId xmlns:a16="http://schemas.microsoft.com/office/drawing/2014/main" val="2600019784"/>
                    </a:ext>
                  </a:extLst>
                </a:gridCol>
                <a:gridCol w="811351">
                  <a:extLst>
                    <a:ext uri="{9D8B030D-6E8A-4147-A177-3AD203B41FA5}">
                      <a16:colId xmlns:a16="http://schemas.microsoft.com/office/drawing/2014/main" val="126746762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Line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Selection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Ratio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#Mutants</a:t>
                      </a:r>
                      <a:b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Per</a:t>
                      </a:r>
                      <a:b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Line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Top-1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Top-3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Top-5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MFR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p-value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42977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20" marR="3600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52.7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98.3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123.4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29.9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1.0000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9663779"/>
                  </a:ext>
                </a:extLst>
              </a:tr>
              <a:tr h="182880">
                <a:tc rowSpan="10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7620" marR="3600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50.7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92.5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117.4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31.4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0.0750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494520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49.8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93.6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119.4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31.3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0.1977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776685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49.1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93.6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118.8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31.3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0.1533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690183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48.8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94.0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117.6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30.5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0.1286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364633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50.9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93.2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119.4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31.2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0.1836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435683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49.7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92.1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116.4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31.2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0.0753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134614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50.6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94.5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118.6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31.3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0.1024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788528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48.6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93.1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118.3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31.0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0.0792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4491074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48.8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92.3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116.0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32.0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0.0296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890639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44.6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88.9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113.2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32.8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0.0015</a:t>
                      </a:r>
                    </a:p>
                  </a:txBody>
                  <a:tcPr marL="7620" marR="3600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026315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4737CDE-1038-BC6A-1D43-22ABBEB3E699}"/>
              </a:ext>
            </a:extLst>
          </p:cNvPr>
          <p:cNvSpPr txBox="1"/>
          <p:nvPr/>
        </p:nvSpPr>
        <p:spPr>
          <a:xfrm>
            <a:off x="8733394" y="4186293"/>
            <a:ext cx="1661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 Lower is better </a:t>
            </a:r>
            <a:br>
              <a:rPr lang="en-US" sz="1600" dirty="0"/>
            </a:br>
            <a:r>
              <a:rPr lang="en-US" sz="1600" dirty="0"/>
              <a:t>    for MFR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90F7782-E1AB-F151-11A0-B59B6E947280}"/>
              </a:ext>
            </a:extLst>
          </p:cNvPr>
          <p:cNvSpPr/>
          <p:nvPr/>
        </p:nvSpPr>
        <p:spPr>
          <a:xfrm>
            <a:off x="1062487" y="5000408"/>
            <a:ext cx="10389447" cy="1620011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</a:rPr>
              <a:t>Problem Statement.</a:t>
            </a:r>
            <a:endParaRPr lang="en-US" sz="600" b="1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Dataset construction for MBFL-based DLFL requires </a:t>
            </a:r>
            <a:r>
              <a:rPr lang="en-US" b="1" dirty="0">
                <a:solidFill>
                  <a:schemeClr val="tx1"/>
                </a:solidFill>
              </a:rPr>
              <a:t>massive computation cost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Takes over</a:t>
            </a:r>
            <a:r>
              <a:rPr lang="en-US" sz="1600" dirty="0">
                <a:solidFill>
                  <a:srgbClr val="FF0000"/>
                </a:solidFill>
              </a:rPr>
              <a:t> 330 CPU days </a:t>
            </a:r>
            <a:r>
              <a:rPr lang="en-US" sz="1600" dirty="0">
                <a:solidFill>
                  <a:schemeClr val="tx1"/>
                </a:solidFill>
              </a:rPr>
              <a:t>for 60KLoC projects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Such highly sophisticated technique </a:t>
            </a:r>
            <a:r>
              <a:rPr lang="en-US" b="1" dirty="0">
                <a:solidFill>
                  <a:schemeClr val="bg2">
                    <a:lumMod val="90000"/>
                  </a:schemeClr>
                </a:solidFill>
              </a:rPr>
              <a:t>is not yet applied in military defense SW </a:t>
            </a:r>
            <a:r>
              <a:rPr lang="en-US" sz="1400" b="1" dirty="0">
                <a:solidFill>
                  <a:schemeClr val="bg2">
                    <a:lumMod val="90000"/>
                  </a:schemeClr>
                </a:solidFill>
              </a:rPr>
              <a:t>(in practice)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2">
                    <a:lumMod val="90000"/>
                  </a:schemeClr>
                </a:solidFill>
              </a:rPr>
              <a:t>No open-sourced tool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for MBFL-based DLFL dataset construction.</a:t>
            </a:r>
          </a:p>
        </p:txBody>
      </p:sp>
    </p:spTree>
    <p:extLst>
      <p:ext uri="{BB962C8B-B14F-4D97-AF65-F5344CB8AC3E}">
        <p14:creationId xmlns:p14="http://schemas.microsoft.com/office/powerpoint/2010/main" val="405498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4D9D743-BA05-7650-A996-B57DB023A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573" y="3204340"/>
            <a:ext cx="6132507" cy="1823256"/>
          </a:xfrm>
        </p:spPr>
        <p:txBody>
          <a:bodyPr>
            <a:normAutofit/>
          </a:bodyPr>
          <a:lstStyle/>
          <a:p>
            <a:r>
              <a:rPr lang="en-US" dirty="0"/>
              <a:t>Stack Trace Relevance feature improves:</a:t>
            </a:r>
          </a:p>
          <a:p>
            <a:pPr lvl="1"/>
            <a:r>
              <a:rPr lang="en-US" dirty="0"/>
              <a:t>DLFL Top-N accuracy by </a:t>
            </a:r>
            <a:r>
              <a:rPr lang="en-US" b="1" dirty="0">
                <a:solidFill>
                  <a:srgbClr val="0000FF"/>
                </a:solidFill>
              </a:rPr>
              <a:t>+6.8~11.0%</a:t>
            </a:r>
          </a:p>
          <a:p>
            <a:pPr lvl="1"/>
            <a:r>
              <a:rPr lang="en-US" dirty="0"/>
              <a:t>MFR metrics by </a:t>
            </a:r>
            <a:r>
              <a:rPr lang="en-US" b="1" dirty="0">
                <a:solidFill>
                  <a:srgbClr val="0000FF"/>
                </a:solidFill>
              </a:rPr>
              <a:t>14.4%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F69565-972B-D1C0-C4E5-694A751C8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RQ3: Stack Trace Relevance Feature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0801B-2CAA-91AD-6CDA-BFBDCDD8D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8925-E177-428D-BBA2-92B2D383F6DD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5DD6B-ACD7-736A-D818-4F15EE3A7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7116125-3FF9-EEF1-FF64-4628305501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4931847"/>
              </p:ext>
            </p:extLst>
          </p:nvPr>
        </p:nvGraphicFramePr>
        <p:xfrm>
          <a:off x="7040880" y="2286000"/>
          <a:ext cx="4120827" cy="3214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71091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8BDCE-786C-9185-450E-1E293BFB6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Application to Military Defense SW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22D14-9C1E-1C78-E9D9-78CF57E192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Collaboration with LIGNex1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7D9EE-EF6E-8206-E0F9-1692831A6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A855-9F86-4F48-9019-02858B712CB6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7B7E3D-7535-1A6C-97E0-B7BB69FF6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958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3EBCE-C511-EDC8-5E3F-2C7B90445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75DEB-0AD0-DFDA-6C19-0227B76E7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Collaboration with LIGNex1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3F5123D-B125-B885-6954-C7F9E15EE4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0373" y="1547302"/>
                <a:ext cx="11391254" cy="4642631"/>
              </a:xfrm>
            </p:spPr>
            <p:txBody>
              <a:bodyPr>
                <a:normAutofit/>
              </a:bodyPr>
              <a:lstStyle/>
              <a:p>
                <a:r>
                  <a:rPr lang="en-US" sz="2800" b="1" dirty="0"/>
                  <a:t>Collaboration Duration: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dirty="0">
                    <a:solidFill>
                      <a:srgbClr val="0000FF"/>
                    </a:solidFill>
                  </a:rPr>
                  <a:t>3 months </a:t>
                </a:r>
                <a:r>
                  <a:rPr lang="en-US" sz="2800" dirty="0"/>
                  <a:t>on-site collaboration</a:t>
                </a:r>
                <a:endParaRPr lang="en-US" sz="2400" dirty="0"/>
              </a:p>
              <a:p>
                <a:r>
                  <a:rPr lang="en-US" sz="2800" b="1" dirty="0"/>
                  <a:t>Delivered Artifacts:</a:t>
                </a:r>
              </a:p>
              <a:p>
                <a:pPr lvl="1"/>
                <a:r>
                  <a:rPr lang="en-US" sz="2400" dirty="0"/>
                  <a:t>MBFL-based DLFL Dataset Construction Tool: </a:t>
                </a:r>
                <a:r>
                  <a:rPr lang="en-US" sz="2400" dirty="0">
                    <a:solidFill>
                      <a:srgbClr val="0000FF"/>
                    </a:solidFill>
                  </a:rPr>
                  <a:t>6K lines </a:t>
                </a:r>
                <a:r>
                  <a:rPr lang="en-US" sz="2400" dirty="0"/>
                  <a:t>of python script</a:t>
                </a:r>
              </a:p>
              <a:p>
                <a:pPr lvl="1"/>
                <a:r>
                  <a:rPr lang="en-US" sz="2400" dirty="0"/>
                  <a:t>DLFL dataset:</a:t>
                </a:r>
              </a:p>
              <a:p>
                <a:pPr lvl="2"/>
                <a:r>
                  <a:rPr lang="en-US" sz="2000" dirty="0"/>
                  <a:t>Target subjects: 6 military defense SW systems written in C/C++ (total 60KLoC)</a:t>
                </a:r>
              </a:p>
              <a:p>
                <a:pPr lvl="3"/>
                <a:r>
                  <a:rPr lang="en-US" sz="1800" dirty="0"/>
                  <a:t>Subject domain: middleware SW deployed in aerospace, maritime, guided weapons, etc.</a:t>
                </a:r>
              </a:p>
              <a:p>
                <a:pPr lvl="2"/>
                <a:r>
                  <a:rPr lang="en-US" sz="2000" dirty="0"/>
                  <a:t>Size: </a:t>
                </a:r>
                <a:r>
                  <a:rPr lang="en-US" sz="2000" dirty="0">
                    <a:solidFill>
                      <a:srgbClr val="0000FF"/>
                    </a:solidFill>
                  </a:rPr>
                  <a:t>1.3 Million rows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3F5123D-B125-B885-6954-C7F9E15EE4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0373" y="1547302"/>
                <a:ext cx="11391254" cy="4642631"/>
              </a:xfrm>
              <a:blipFill>
                <a:blip r:embed="rId3"/>
                <a:stretch>
                  <a:fillRect l="-964" t="-236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6C779-A5E2-DD57-BC60-280F2649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F95C2-6653-456A-B29E-4999E5846E38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8FCA0C-81DE-EBA7-A909-57A43963D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28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FEA92B0-E224-DA11-A8AF-EFD72710BFBF}"/>
              </a:ext>
            </a:extLst>
          </p:cNvPr>
          <p:cNvSpPr/>
          <p:nvPr/>
        </p:nvSpPr>
        <p:spPr>
          <a:xfrm>
            <a:off x="792748" y="4569922"/>
            <a:ext cx="10389447" cy="1620011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</a:rPr>
              <a:t>Problem Statement.</a:t>
            </a:r>
            <a:endParaRPr lang="en-US" sz="600" b="1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Dataset construction for MBFL-based DLFL requires </a:t>
            </a:r>
            <a:r>
              <a:rPr lang="en-US" b="1" dirty="0">
                <a:solidFill>
                  <a:schemeClr val="bg2">
                    <a:lumMod val="90000"/>
                  </a:schemeClr>
                </a:solidFill>
              </a:rPr>
              <a:t>massive computation cost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90000"/>
                  </a:schemeClr>
                </a:solidFill>
              </a:rPr>
              <a:t>Takes over 330 CPU days for 60KLoC projects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Such highly sophisticated technique </a:t>
            </a:r>
            <a:r>
              <a:rPr lang="en-US" b="1" dirty="0">
                <a:solidFill>
                  <a:srgbClr val="FF0000"/>
                </a:solidFill>
              </a:rPr>
              <a:t>is not yet applied in military defense SW </a:t>
            </a:r>
            <a:r>
              <a:rPr lang="en-US" sz="1400" b="1" dirty="0">
                <a:solidFill>
                  <a:srgbClr val="FF0000"/>
                </a:solidFill>
              </a:rPr>
              <a:t>(in practice)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No open-sourced tool</a:t>
            </a:r>
            <a:r>
              <a:rPr lang="en-US" dirty="0">
                <a:solidFill>
                  <a:schemeClr val="tx1"/>
                </a:solidFill>
              </a:rPr>
              <a:t> for MBFL-based DLFL dataset construction.</a:t>
            </a:r>
          </a:p>
        </p:txBody>
      </p:sp>
    </p:spTree>
    <p:extLst>
      <p:ext uri="{BB962C8B-B14F-4D97-AF65-F5344CB8AC3E}">
        <p14:creationId xmlns:p14="http://schemas.microsoft.com/office/powerpoint/2010/main" val="184499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03C8C-891A-6ADB-5D7F-56AD3AFA6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29051-6A69-168A-D943-3CADBE2DF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Military Defense SW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3D172-7550-EA3A-2D74-018AC0540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Target Subject: </a:t>
            </a:r>
            <a:r>
              <a:rPr lang="en-US" dirty="0"/>
              <a:t>6 military defense software systems from LIGNex1</a:t>
            </a:r>
            <a:br>
              <a:rPr lang="en-US" dirty="0"/>
            </a:br>
            <a:r>
              <a:rPr lang="en-US" dirty="0"/>
              <a:t>                                   (deployed in aerospace, maritime, guided weapons, etc.)</a:t>
            </a:r>
          </a:p>
          <a:p>
            <a:pPr lvl="1"/>
            <a:r>
              <a:rPr lang="en-US" dirty="0"/>
              <a:t>Artificial Bug (AB): inserted single mutant per line</a:t>
            </a:r>
          </a:p>
          <a:p>
            <a:pPr lvl="1"/>
            <a:r>
              <a:rPr lang="en-US" dirty="0"/>
              <a:t>MBFL feature is required to provide DL model with richer data</a:t>
            </a:r>
          </a:p>
          <a:p>
            <a:pPr lvl="2"/>
            <a:r>
              <a:rPr lang="en-US" dirty="0"/>
              <a:t>SBFL feature is limited due to low coverage from provided tests</a:t>
            </a:r>
          </a:p>
          <a:p>
            <a:pPr lvl="2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33858-7AF6-C747-BA34-AB82E9C35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410E-CB75-4501-9C94-C8382A9942CC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D7F009-6E7D-97EC-A913-C2DC0B9AB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EAD0463-8FE1-A1F2-73DA-FE25079625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1854110"/>
              </p:ext>
            </p:extLst>
          </p:nvPr>
        </p:nvGraphicFramePr>
        <p:xfrm>
          <a:off x="3221224" y="3452271"/>
          <a:ext cx="6257861" cy="283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5472">
                  <a:extLst>
                    <a:ext uri="{9D8B030D-6E8A-4147-A177-3AD203B41FA5}">
                      <a16:colId xmlns:a16="http://schemas.microsoft.com/office/drawing/2014/main" val="2225938012"/>
                    </a:ext>
                  </a:extLst>
                </a:gridCol>
                <a:gridCol w="1072896">
                  <a:extLst>
                    <a:ext uri="{9D8B030D-6E8A-4147-A177-3AD203B41FA5}">
                      <a16:colId xmlns:a16="http://schemas.microsoft.com/office/drawing/2014/main" val="2505818534"/>
                    </a:ext>
                  </a:extLst>
                </a:gridCol>
                <a:gridCol w="1011936">
                  <a:extLst>
                    <a:ext uri="{9D8B030D-6E8A-4147-A177-3AD203B41FA5}">
                      <a16:colId xmlns:a16="http://schemas.microsoft.com/office/drawing/2014/main" val="911093439"/>
                    </a:ext>
                  </a:extLst>
                </a:gridCol>
                <a:gridCol w="822642">
                  <a:extLst>
                    <a:ext uri="{9D8B030D-6E8A-4147-A177-3AD203B41FA5}">
                      <a16:colId xmlns:a16="http://schemas.microsoft.com/office/drawing/2014/main" val="1509505335"/>
                    </a:ext>
                  </a:extLst>
                </a:gridCol>
                <a:gridCol w="775017">
                  <a:extLst>
                    <a:ext uri="{9D8B030D-6E8A-4147-A177-3AD203B41FA5}">
                      <a16:colId xmlns:a16="http://schemas.microsoft.com/office/drawing/2014/main" val="4011620944"/>
                    </a:ext>
                  </a:extLst>
                </a:gridCol>
                <a:gridCol w="836930">
                  <a:extLst>
                    <a:ext uri="{9D8B030D-6E8A-4147-A177-3AD203B41FA5}">
                      <a16:colId xmlns:a16="http://schemas.microsoft.com/office/drawing/2014/main" val="2194057803"/>
                    </a:ext>
                  </a:extLst>
                </a:gridCol>
                <a:gridCol w="632968">
                  <a:extLst>
                    <a:ext uri="{9D8B030D-6E8A-4147-A177-3AD203B41FA5}">
                      <a16:colId xmlns:a16="http://schemas.microsoft.com/office/drawing/2014/main" val="3051707395"/>
                    </a:ext>
                  </a:extLst>
                </a:gridCol>
              </a:tblGrid>
              <a:tr h="24443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Subjects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#Artifical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Buggy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Program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Size</a:t>
                      </a:r>
                    </a:p>
                    <a:p>
                      <a:pPr algn="ctr"/>
                      <a:r>
                        <a:rPr lang="en-US" sz="1600" dirty="0"/>
                        <a:t>(LoC)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Line</a:t>
                      </a:r>
                    </a:p>
                    <a:p>
                      <a:pPr algn="ctr"/>
                      <a:r>
                        <a:rPr lang="en-US" sz="1600" dirty="0"/>
                        <a:t>Cov.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Avg.</a:t>
                      </a:r>
                    </a:p>
                    <a:p>
                      <a:pPr algn="ctr"/>
                      <a:r>
                        <a:rPr lang="en-US" sz="1600" dirty="0"/>
                        <a:t>#FTs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(on AB)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Avg.</a:t>
                      </a:r>
                    </a:p>
                    <a:p>
                      <a:pPr algn="ctr"/>
                      <a:r>
                        <a:rPr lang="en-US" sz="1600" dirty="0"/>
                        <a:t>#PTs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9467783"/>
                  </a:ext>
                </a:extLst>
              </a:tr>
              <a:tr h="244430">
                <a:tc>
                  <a:txBody>
                    <a:bodyPr/>
                    <a:lstStyle/>
                    <a:p>
                      <a:r>
                        <a:rPr lang="en-US" sz="1600" dirty="0" err="1"/>
                        <a:t>System_A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18,854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57.6%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74.4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5625666"/>
                  </a:ext>
                </a:extLst>
              </a:tr>
              <a:tr h="244430">
                <a:tc>
                  <a:txBody>
                    <a:bodyPr/>
                    <a:lstStyle/>
                    <a:p>
                      <a:r>
                        <a:rPr lang="en-US" sz="1600" dirty="0" err="1"/>
                        <a:t>System_B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4,870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55.8%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11.6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14664888"/>
                  </a:ext>
                </a:extLst>
              </a:tr>
              <a:tr h="244430">
                <a:tc>
                  <a:txBody>
                    <a:bodyPr/>
                    <a:lstStyle/>
                    <a:p>
                      <a:r>
                        <a:rPr lang="en-US" sz="1600" dirty="0" err="1"/>
                        <a:t>System_C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6,217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66.9%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35163365"/>
                  </a:ext>
                </a:extLst>
              </a:tr>
              <a:tr h="244430">
                <a:tc>
                  <a:txBody>
                    <a:bodyPr/>
                    <a:lstStyle/>
                    <a:p>
                      <a:r>
                        <a:rPr lang="en-US" sz="1600" dirty="0" err="1"/>
                        <a:t>System_D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CPP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10,788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60.9%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28753429"/>
                  </a:ext>
                </a:extLst>
              </a:tr>
              <a:tr h="244430">
                <a:tc>
                  <a:txBody>
                    <a:bodyPr/>
                    <a:lstStyle/>
                    <a:p>
                      <a:r>
                        <a:rPr lang="en-US" sz="1600" dirty="0" err="1"/>
                        <a:t>System_E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CPP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8,333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68.4%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31.9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09321849"/>
                  </a:ext>
                </a:extLst>
              </a:tr>
              <a:tr h="244430">
                <a:tc>
                  <a:txBody>
                    <a:bodyPr/>
                    <a:lstStyle/>
                    <a:p>
                      <a:r>
                        <a:rPr lang="en-US" sz="1600" dirty="0" err="1"/>
                        <a:t>System_F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CPP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12,021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45.8%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20.9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55903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04D48F3-307C-CA87-E232-F89194EE86BF}"/>
              </a:ext>
            </a:extLst>
          </p:cNvPr>
          <p:cNvSpPr txBox="1"/>
          <p:nvPr/>
        </p:nvSpPr>
        <p:spPr>
          <a:xfrm>
            <a:off x="7786915" y="6319157"/>
            <a:ext cx="21263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#FTs: Failing Tests</a:t>
            </a:r>
          </a:p>
          <a:p>
            <a:r>
              <a:rPr lang="en-US" sz="1400" dirty="0"/>
              <a:t>#PTs: Passing Tests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77848F-9437-83F2-D195-DC726F46C38A}"/>
              </a:ext>
            </a:extLst>
          </p:cNvPr>
          <p:cNvSpPr/>
          <p:nvPr/>
        </p:nvSpPr>
        <p:spPr>
          <a:xfrm>
            <a:off x="7233920" y="3452271"/>
            <a:ext cx="762000" cy="28346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46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E5941-8FC4-5A6D-4735-83C5EE760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표 11">
                <a:extLst>
                  <a:ext uri="{FF2B5EF4-FFF2-40B4-BE49-F238E27FC236}">
                    <a16:creationId xmlns:a16="http://schemas.microsoft.com/office/drawing/2014/main" id="{B0A2E011-42CF-BC4D-9772-19005BED891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3544637"/>
                  </p:ext>
                </p:extLst>
              </p:nvPr>
            </p:nvGraphicFramePr>
            <p:xfrm>
              <a:off x="7685517" y="4287979"/>
              <a:ext cx="971715" cy="14114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71715">
                      <a:extLst>
                        <a:ext uri="{9D8B030D-6E8A-4147-A177-3AD203B41FA5}">
                          <a16:colId xmlns:a16="http://schemas.microsoft.com/office/drawing/2014/main" val="3196934956"/>
                        </a:ext>
                      </a:extLst>
                    </a:gridCol>
                  </a:tblGrid>
                  <a:tr h="249131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dirty="0"/>
                            <a:t>1: line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812006886"/>
                      </a:ext>
                    </a:extLst>
                  </a:tr>
                  <a:tr h="249131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ko-KR" altLang="en-US" sz="14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678562280"/>
                      </a:ext>
                    </a:extLst>
                  </a:tr>
                  <a:tr h="249131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u="sng" dirty="0">
                              <a:solidFill>
                                <a:srgbClr val="FF0000"/>
                              </a:solidFill>
                            </a:rPr>
                            <a:t>k: line</a:t>
                          </a:r>
                          <a:r>
                            <a:rPr lang="en-US" altLang="ko-KR" sz="1400" u="sng" baseline="0" dirty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altLang="ko-KR" sz="1400" i="1" u="sng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ko-KR" sz="1400" b="0" i="1" u="sng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u="sng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a:rPr lang="en-US" altLang="ko-KR" sz="1400" b="0" i="1" u="sng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oMath>
                          </a14:m>
                          <a:endParaRPr lang="ko-KR" altLang="en-US" sz="1400" u="sng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160582164"/>
                      </a:ext>
                    </a:extLst>
                  </a:tr>
                  <a:tr h="24913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ts val="15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ko-KR" altLang="en-US" sz="14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66165606"/>
                      </a:ext>
                    </a:extLst>
                  </a:tr>
                  <a:tr h="249131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dirty="0"/>
                            <a:t>m: line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oMath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974100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표 11">
                <a:extLst>
                  <a:ext uri="{FF2B5EF4-FFF2-40B4-BE49-F238E27FC236}">
                    <a16:creationId xmlns:a16="http://schemas.microsoft.com/office/drawing/2014/main" id="{B0A2E011-42CF-BC4D-9772-19005BED891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3544637"/>
                  </p:ext>
                </p:extLst>
              </p:nvPr>
            </p:nvGraphicFramePr>
            <p:xfrm>
              <a:off x="7685517" y="4287979"/>
              <a:ext cx="971715" cy="14114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71715">
                      <a:extLst>
                        <a:ext uri="{9D8B030D-6E8A-4147-A177-3AD203B41FA5}">
                          <a16:colId xmlns:a16="http://schemas.microsoft.com/office/drawing/2014/main" val="3196934956"/>
                        </a:ext>
                      </a:extLst>
                    </a:gridCol>
                  </a:tblGrid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621" t="-10870" r="-1242" b="-4260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12006886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3"/>
                          <a:stretch>
                            <a:fillRect l="-621" t="-108511" r="-1242" b="-3170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78562280"/>
                      </a:ext>
                    </a:extLst>
                  </a:tr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3"/>
                          <a:stretch>
                            <a:fillRect l="-621" t="-213043" r="-1242" b="-2239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60582164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3"/>
                          <a:stretch>
                            <a:fillRect l="-621" t="-306383" r="-1242" b="-1191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6165606"/>
                      </a:ext>
                    </a:extLst>
                  </a:tr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21" t="-415217" r="-1242" b="-217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97410025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7" name="표 12">
            <a:extLst>
              <a:ext uri="{FF2B5EF4-FFF2-40B4-BE49-F238E27FC236}">
                <a16:creationId xmlns:a16="http://schemas.microsoft.com/office/drawing/2014/main" id="{196334A0-1938-B615-932B-5FE36D6D4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411522"/>
              </p:ext>
            </p:extLst>
          </p:nvPr>
        </p:nvGraphicFramePr>
        <p:xfrm>
          <a:off x="8896148" y="3955555"/>
          <a:ext cx="564657" cy="174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4657">
                  <a:extLst>
                    <a:ext uri="{9D8B030D-6E8A-4147-A177-3AD203B41FA5}">
                      <a16:colId xmlns:a16="http://schemas.microsoft.com/office/drawing/2014/main" val="36348112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TC1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142683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TC2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591761"/>
                  </a:ext>
                </a:extLst>
              </a:tr>
              <a:tr h="191328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1" u="sng" dirty="0"/>
                        <a:t>TC3</a:t>
                      </a:r>
                      <a:endParaRPr lang="ko-KR" altLang="en-US" sz="1600" b="1" u="sn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44302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1" u="sng" dirty="0"/>
                        <a:t>TC4</a:t>
                      </a:r>
                      <a:endParaRPr lang="ko-KR" altLang="en-US" sz="1600" b="1" u="sn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18405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TC5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726077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TC6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008967"/>
                  </a:ext>
                </a:extLst>
              </a:tr>
            </a:tbl>
          </a:graphicData>
        </a:graphic>
      </p:graphicFrame>
      <p:sp>
        <p:nvSpPr>
          <p:cNvPr id="8" name="직사각형 37">
            <a:extLst>
              <a:ext uri="{FF2B5EF4-FFF2-40B4-BE49-F238E27FC236}">
                <a16:creationId xmlns:a16="http://schemas.microsoft.com/office/drawing/2014/main" id="{D19AC4EC-71B6-B57F-7235-B10B8F8CC0CD}"/>
              </a:ext>
            </a:extLst>
          </p:cNvPr>
          <p:cNvSpPr/>
          <p:nvPr/>
        </p:nvSpPr>
        <p:spPr>
          <a:xfrm>
            <a:off x="7685814" y="3970812"/>
            <a:ext cx="971418" cy="30459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/>
              <a:t>example.c</a:t>
            </a:r>
            <a:endParaRPr lang="ko-KR" altLang="en-US" sz="1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6B8573-3BD0-C8ED-6755-A4A3FCC6B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Mutation-Based Fault Localization (MBFL)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6A280-3203-9ABF-7DA1-423400668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1552204"/>
            <a:ext cx="11391254" cy="4624759"/>
          </a:xfrm>
        </p:spPr>
        <p:txBody>
          <a:bodyPr>
            <a:normAutofit/>
          </a:bodyPr>
          <a:lstStyle/>
          <a:p>
            <a:r>
              <a:rPr lang="en-US" b="1" dirty="0"/>
              <a:t>Approach:</a:t>
            </a:r>
            <a:r>
              <a:rPr lang="en-US" dirty="0"/>
              <a:t> Mutate code line and observe program output changes </a:t>
            </a:r>
            <a:r>
              <a:rPr lang="en-US" sz="2000" dirty="0"/>
              <a:t>(mutation analysis)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Key Idea - 2 Types of Behavioral Changes: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>
                <a:solidFill>
                  <a:schemeClr val="accent6"/>
                </a:solidFill>
              </a:rPr>
              <a:t>F2P (fail to pass) </a:t>
            </a:r>
            <a:r>
              <a:rPr lang="en-US" sz="2000" dirty="0"/>
              <a:t>:</a:t>
            </a:r>
            <a:r>
              <a:rPr lang="en-US" sz="2000" dirty="0">
                <a:solidFill>
                  <a:schemeClr val="accent6"/>
                </a:solidFill>
              </a:rPr>
              <a:t> </a:t>
            </a:r>
            <a:r>
              <a:rPr lang="en-US" altLang="ko-KR" sz="2000" dirty="0"/>
              <a:t>mutating a </a:t>
            </a:r>
            <a:r>
              <a:rPr lang="en-US" altLang="ko-KR" sz="2000" u="sng" dirty="0"/>
              <a:t>faulty code line</a:t>
            </a:r>
            <a:r>
              <a:rPr lang="en-US" altLang="ko-KR" sz="2000" dirty="0"/>
              <a:t> likely causes partial-fix</a:t>
            </a:r>
          </a:p>
          <a:p>
            <a:pPr lvl="1"/>
            <a:endParaRPr lang="en-US" altLang="ko-KR" sz="1800" dirty="0"/>
          </a:p>
          <a:p>
            <a:pPr lvl="1"/>
            <a:endParaRPr lang="en-US" altLang="ko-KR" sz="1800" dirty="0"/>
          </a:p>
          <a:p>
            <a:r>
              <a:rPr lang="en-US" altLang="ko-KR" sz="2200" b="1" dirty="0"/>
              <a:t>Example: </a:t>
            </a:r>
            <a:r>
              <a:rPr lang="en-US" altLang="ko-KR" sz="2200" dirty="0"/>
              <a:t>faulty program </a:t>
            </a:r>
            <a:r>
              <a:rPr lang="en-US" altLang="ko-KR" sz="2200" dirty="0" err="1"/>
              <a:t>example.c</a:t>
            </a:r>
            <a:endParaRPr lang="en-US" altLang="ko-KR" sz="2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0CFA8-69C2-B14D-A439-C9981F12A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CBEA-971F-40A3-9190-11BCC19677A5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F49172-BE90-5061-71CC-5E97285E5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표 5">
                <a:extLst>
                  <a:ext uri="{FF2B5EF4-FFF2-40B4-BE49-F238E27FC236}">
                    <a16:creationId xmlns:a16="http://schemas.microsoft.com/office/drawing/2014/main" id="{AE72B494-49E2-1629-27B8-D842C39DA99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9663702"/>
                  </p:ext>
                </p:extLst>
              </p:nvPr>
            </p:nvGraphicFramePr>
            <p:xfrm>
              <a:off x="2437302" y="4289094"/>
              <a:ext cx="972000" cy="14114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3196934956"/>
                        </a:ext>
                      </a:extLst>
                    </a:gridCol>
                  </a:tblGrid>
                  <a:tr h="234202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dirty="0">
                              <a:solidFill>
                                <a:srgbClr val="0000FF"/>
                              </a:solidFill>
                            </a:rPr>
                            <a:t>1: line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ko-KR" sz="1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lang="ko-KR" altLang="en-US" sz="1400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812006886"/>
                      </a:ext>
                    </a:extLst>
                  </a:tr>
                  <a:tr h="233727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ko-KR" altLang="en-US" sz="14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678562280"/>
                      </a:ext>
                    </a:extLst>
                  </a:tr>
                  <a:tr h="234202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dirty="0">
                              <a:solidFill>
                                <a:srgbClr val="FF0000"/>
                              </a:solidFill>
                            </a:rPr>
                            <a:t>k: line</a:t>
                          </a:r>
                          <a:r>
                            <a:rPr lang="en-US" altLang="ko-KR" sz="1400" baseline="0" dirty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ko-K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oMath>
                          </a14:m>
                          <a:endParaRPr lang="ko-KR" altLang="en-US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160582164"/>
                      </a:ext>
                    </a:extLst>
                  </a:tr>
                  <a:tr h="233727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ts val="15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ko-KR" altLang="en-US" sz="14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66165606"/>
                      </a:ext>
                    </a:extLst>
                  </a:tr>
                  <a:tr h="234202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dirty="0"/>
                            <a:t>m: line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oMath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974100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표 5">
                <a:extLst>
                  <a:ext uri="{FF2B5EF4-FFF2-40B4-BE49-F238E27FC236}">
                    <a16:creationId xmlns:a16="http://schemas.microsoft.com/office/drawing/2014/main" id="{AE72B494-49E2-1629-27B8-D842C39DA99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9663702"/>
                  </p:ext>
                </p:extLst>
              </p:nvPr>
            </p:nvGraphicFramePr>
            <p:xfrm>
              <a:off x="2437302" y="4289094"/>
              <a:ext cx="972000" cy="14114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3196934956"/>
                        </a:ext>
                      </a:extLst>
                    </a:gridCol>
                  </a:tblGrid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621" t="-10638" r="-1242" b="-4148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12006886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621" t="-113043" r="-1242" b="-3239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78562280"/>
                      </a:ext>
                    </a:extLst>
                  </a:tr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621" t="-208511" r="-1242" b="-2170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60582164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621" t="-315217" r="-1242" b="-1217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6165606"/>
                      </a:ext>
                    </a:extLst>
                  </a:tr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21" t="-406383" r="-1242" b="-191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97410025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8" name="표 6">
            <a:extLst>
              <a:ext uri="{FF2B5EF4-FFF2-40B4-BE49-F238E27FC236}">
                <a16:creationId xmlns:a16="http://schemas.microsoft.com/office/drawing/2014/main" id="{CC895144-4BE4-B36F-7315-122B3D688A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368332"/>
              </p:ext>
            </p:extLst>
          </p:nvPr>
        </p:nvGraphicFramePr>
        <p:xfrm>
          <a:off x="3588395" y="3956670"/>
          <a:ext cx="613079" cy="174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3079">
                  <a:extLst>
                    <a:ext uri="{9D8B030D-6E8A-4147-A177-3AD203B41FA5}">
                      <a16:colId xmlns:a16="http://schemas.microsoft.com/office/drawing/2014/main" val="3634811235"/>
                    </a:ext>
                  </a:extLst>
                </a:gridCol>
              </a:tblGrid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TC1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142683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TC2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591761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TC3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44302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TC4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18405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TC5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726077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TC6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00896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화살표: 오른쪽 7">
                <a:extLst>
                  <a:ext uri="{FF2B5EF4-FFF2-40B4-BE49-F238E27FC236}">
                    <a16:creationId xmlns:a16="http://schemas.microsoft.com/office/drawing/2014/main" id="{56A0419D-DD5B-A7EB-5E78-2B289EB3A17A}"/>
                  </a:ext>
                </a:extLst>
              </p:cNvPr>
              <p:cNvSpPr/>
              <p:nvPr/>
            </p:nvSpPr>
            <p:spPr>
              <a:xfrm>
                <a:off x="4434748" y="4398415"/>
                <a:ext cx="2988000" cy="848520"/>
              </a:xfrm>
              <a:prstGeom prst="rightArrow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600" dirty="0">
                    <a:solidFill>
                      <a:srgbClr val="FF0000"/>
                    </a:solidFill>
                  </a:rPr>
                  <a:t>Mutate faulty code line</a:t>
                </a:r>
                <a14:m>
                  <m:oMath xmlns:m="http://schemas.openxmlformats.org/officeDocument/2006/math">
                    <m:r>
                      <a:rPr lang="en-US" altLang="ko-KR" sz="16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ko-KR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  <m:sub>
                        <m:r>
                          <a:rPr lang="en-US" altLang="ko-KR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US" altLang="ko-KR" sz="1600" dirty="0"/>
                  <a:t> </a:t>
                </a:r>
                <a:endParaRPr lang="ko-KR" altLang="en-US" sz="1600" dirty="0"/>
              </a:p>
            </p:txBody>
          </p:sp>
        </mc:Choice>
        <mc:Fallback xmlns="">
          <p:sp>
            <p:nvSpPr>
              <p:cNvPr id="19" name="화살표: 오른쪽 7">
                <a:extLst>
                  <a:ext uri="{FF2B5EF4-FFF2-40B4-BE49-F238E27FC236}">
                    <a16:creationId xmlns:a16="http://schemas.microsoft.com/office/drawing/2014/main" id="{56A0419D-DD5B-A7EB-5E78-2B289EB3A1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748" y="4398415"/>
                <a:ext cx="2988000" cy="848520"/>
              </a:xfrm>
              <a:prstGeom prst="rightArrow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직사각형 35">
            <a:extLst>
              <a:ext uri="{FF2B5EF4-FFF2-40B4-BE49-F238E27FC236}">
                <a16:creationId xmlns:a16="http://schemas.microsoft.com/office/drawing/2014/main" id="{16669E50-4AA9-F941-46A0-8E0C25875394}"/>
              </a:ext>
            </a:extLst>
          </p:cNvPr>
          <p:cNvSpPr/>
          <p:nvPr/>
        </p:nvSpPr>
        <p:spPr>
          <a:xfrm>
            <a:off x="2437302" y="3984504"/>
            <a:ext cx="972000" cy="30459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/>
              <a:t>example.c</a:t>
            </a:r>
            <a:endParaRPr lang="ko-KR" alt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781328-886A-63A8-0A22-08BB8BB38BB4}"/>
              </a:ext>
            </a:extLst>
          </p:cNvPr>
          <p:cNvSpPr txBox="1"/>
          <p:nvPr/>
        </p:nvSpPr>
        <p:spPr>
          <a:xfrm>
            <a:off x="9658659" y="4499509"/>
            <a:ext cx="15868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F2P test case </a:t>
            </a:r>
          </a:p>
          <a:p>
            <a:r>
              <a:rPr lang="en-US" dirty="0">
                <a:solidFill>
                  <a:schemeClr val="accent6"/>
                </a:solidFill>
              </a:rPr>
              <a:t>  {TC3, TC4}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04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9" grpId="0" animBg="1"/>
      <p:bldP spid="25" grpId="0" animBg="1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02BE8-AD4C-4BD2-9F90-F97255CC5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LIGNex1: Application to military defense SW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46085-AE5A-C5A0-5A19-74B8DE912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/>
              <a:t>Application Results:</a:t>
            </a:r>
            <a:r>
              <a:rPr lang="en-US" sz="2800" dirty="0"/>
              <a:t> localizes faults with </a:t>
            </a:r>
            <a:r>
              <a:rPr lang="en-US" sz="2800" b="1" dirty="0"/>
              <a:t>high accuracy (</a:t>
            </a:r>
            <a:r>
              <a:rPr lang="en-US" sz="2800" b="1" dirty="0">
                <a:solidFill>
                  <a:srgbClr val="0000FF"/>
                </a:solidFill>
              </a:rPr>
              <a:t>top-5 85.0%</a:t>
            </a:r>
            <a:r>
              <a:rPr lang="en-US" sz="2800" b="1" dirty="0"/>
              <a:t>) </a:t>
            </a:r>
          </a:p>
          <a:p>
            <a:pPr marL="457200" lvl="1" indent="0">
              <a:buNone/>
            </a:pPr>
            <a:endParaRPr lang="en-US" sz="2400" b="1" dirty="0"/>
          </a:p>
          <a:p>
            <a:pPr lvl="1"/>
            <a:r>
              <a:rPr lang="en-US" sz="2400" b="1" dirty="0"/>
              <a:t>Accuracy Results: </a:t>
            </a:r>
          </a:p>
          <a:p>
            <a:pPr lvl="2"/>
            <a:r>
              <a:rPr lang="en-US" sz="2200" dirty="0"/>
              <a:t>Top-1: 62.7%</a:t>
            </a:r>
          </a:p>
          <a:p>
            <a:pPr lvl="2"/>
            <a:r>
              <a:rPr lang="en-US" sz="2200" dirty="0"/>
              <a:t>Top-3: 82.6%</a:t>
            </a:r>
          </a:p>
          <a:p>
            <a:pPr lvl="2"/>
            <a:r>
              <a:rPr lang="en-US" sz="2200" dirty="0"/>
              <a:t>Top-5: 85.0%</a:t>
            </a:r>
          </a:p>
          <a:p>
            <a:pPr lvl="2"/>
            <a:r>
              <a:rPr lang="en-US" sz="2200" dirty="0"/>
              <a:t>MFR: 18</a:t>
            </a:r>
          </a:p>
          <a:p>
            <a:pPr lvl="1"/>
            <a:endParaRPr lang="en-US" sz="2400" b="1" dirty="0"/>
          </a:p>
          <a:p>
            <a:pPr lvl="1"/>
            <a:r>
              <a:rPr lang="en-US" sz="2400" b="1" dirty="0"/>
              <a:t>Dataset Construction Settings:</a:t>
            </a:r>
          </a:p>
          <a:p>
            <a:pPr lvl="2"/>
            <a:r>
              <a:rPr lang="en-US" sz="2400" dirty="0"/>
              <a:t>line selection ratio: 70%</a:t>
            </a:r>
          </a:p>
          <a:p>
            <a:pPr lvl="2"/>
            <a:r>
              <a:rPr lang="en-US" sz="2400" dirty="0"/>
              <a:t>#mutant per line: 3</a:t>
            </a:r>
          </a:p>
          <a:p>
            <a:pPr lvl="2"/>
            <a:r>
              <a:rPr lang="en-US" sz="2400" dirty="0"/>
              <a:t>introduce ST relevance feature</a:t>
            </a:r>
            <a:endParaRPr lang="en-US" sz="2200" dirty="0"/>
          </a:p>
          <a:p>
            <a:pPr lvl="1"/>
            <a:endParaRPr lang="en-US" sz="2400" b="1" dirty="0"/>
          </a:p>
          <a:p>
            <a:pPr lvl="1"/>
            <a:r>
              <a:rPr lang="en-US" sz="2400" b="1" dirty="0"/>
              <a:t>Cost Reduction: </a:t>
            </a:r>
            <a:r>
              <a:rPr lang="en-US" sz="2400" dirty="0"/>
              <a:t>reduced computation cost by </a:t>
            </a:r>
            <a:r>
              <a:rPr lang="en-US" sz="2400" b="1" dirty="0">
                <a:solidFill>
                  <a:srgbClr val="0000FF"/>
                </a:solidFill>
              </a:rPr>
              <a:t>79%</a:t>
            </a:r>
            <a:r>
              <a:rPr lang="en-US" sz="2400" b="1" dirty="0"/>
              <a:t> </a:t>
            </a:r>
            <a:r>
              <a:rPr lang="en-US" sz="2400" dirty="0"/>
              <a:t>theoretically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2509D-85D8-5168-2D34-D44AD4428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C084-0EC2-4217-AE95-AA17840CC98E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0FC912-1342-A5B8-CF52-D32B487C4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23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A330E-9979-F6FC-EF28-0EAE19275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6BBAC-EB4C-1F75-A797-9C20DA6B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LIGNex1: Integration to DLFL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F96F8-33E9-6269-DE94-1921D1DBA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1534332"/>
            <a:ext cx="11391254" cy="4642631"/>
          </a:xfrm>
        </p:spPr>
        <p:txBody>
          <a:bodyPr>
            <a:normAutofit/>
          </a:bodyPr>
          <a:lstStyle/>
          <a:p>
            <a:r>
              <a:rPr lang="en-US" b="1" dirty="0"/>
              <a:t>Technique Deployment: </a:t>
            </a:r>
            <a:br>
              <a:rPr lang="en-US" b="1" dirty="0"/>
            </a:br>
            <a:r>
              <a:rPr lang="en-US" b="1" dirty="0"/>
              <a:t>        </a:t>
            </a:r>
            <a:r>
              <a:rPr lang="en-US" dirty="0"/>
              <a:t>Integrated the dataset construction tool into LIGNex1 DLFL system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A265B-1CF8-EA35-ABA2-6B772A002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9956-9D2E-48DC-B47B-FCFE4E122F6E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2E5ACC-0558-7C6C-14D5-F5BC69C30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31</a:t>
            </a:fld>
            <a:endParaRPr lang="en-US"/>
          </a:p>
        </p:txBody>
      </p:sp>
      <p:pic>
        <p:nvPicPr>
          <p:cNvPr id="6" name="그림 4">
            <a:extLst>
              <a:ext uri="{FF2B5EF4-FFF2-40B4-BE49-F238E27FC236}">
                <a16:creationId xmlns:a16="http://schemas.microsoft.com/office/drawing/2014/main" id="{5B9CF4A7-127B-6C97-94E7-36281F5A61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9293" y="3173800"/>
            <a:ext cx="6353414" cy="241993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500647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EA32F-50DD-73E9-583D-7CF064211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15030-160E-A0DC-1EB7-FC18B44CB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LIGNex1: Positive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46733-B09E-95C9-9880-DE4FEEA45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Feedbacks from AI research team (AI Infra &amp; Framework):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5DBEB-21C2-BFD1-30D7-5A74F3BF1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94E04-3FDF-4D0D-873C-F6E36A97C9E9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333F6D-A602-60CB-FD7A-FB6BE9804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32</a:t>
            </a:fld>
            <a:endParaRPr lang="en-US"/>
          </a:p>
        </p:txBody>
      </p:sp>
      <p:sp>
        <p:nvSpPr>
          <p:cNvPr id="7" name="사각형: 둥근 모서리 5">
            <a:extLst>
              <a:ext uri="{FF2B5EF4-FFF2-40B4-BE49-F238E27FC236}">
                <a16:creationId xmlns:a16="http://schemas.microsoft.com/office/drawing/2014/main" id="{582EFDB7-DFB1-30C7-A621-7CB705948311}"/>
              </a:ext>
            </a:extLst>
          </p:cNvPr>
          <p:cNvSpPr/>
          <p:nvPr/>
        </p:nvSpPr>
        <p:spPr>
          <a:xfrm>
            <a:off x="1204383" y="2193931"/>
            <a:ext cx="9783233" cy="1724114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chemeClr val="tx1"/>
                </a:solidFill>
              </a:rPr>
              <a:t>Researcher 1: </a:t>
            </a:r>
          </a:p>
          <a:p>
            <a:pPr algn="ctr"/>
            <a:r>
              <a:rPr lang="en-US" altLang="ko-KR" dirty="0">
                <a:solidFill>
                  <a:schemeClr val="tx1"/>
                </a:solidFill>
              </a:rPr>
              <a:t>“</a:t>
            </a:r>
            <a:r>
              <a:rPr lang="ko-KR" altLang="en-US" dirty="0">
                <a:solidFill>
                  <a:srgbClr val="0000FF"/>
                </a:solidFill>
              </a:rPr>
              <a:t>결함위치탐지 도구를 활용하여 </a:t>
            </a:r>
            <a:r>
              <a:rPr lang="ko-KR" altLang="en-US" dirty="0">
                <a:solidFill>
                  <a:schemeClr val="tx1"/>
                </a:solidFill>
              </a:rPr>
              <a:t>다양한 버그 버전의 </a:t>
            </a:r>
            <a:r>
              <a:rPr lang="en-US" altLang="ko-KR" dirty="0">
                <a:solidFill>
                  <a:schemeClr val="tx1"/>
                </a:solidFill>
              </a:rPr>
              <a:t>SW</a:t>
            </a:r>
            <a:r>
              <a:rPr lang="ko-KR" altLang="en-US" dirty="0">
                <a:solidFill>
                  <a:schemeClr val="tx1"/>
                </a:solidFill>
              </a:rPr>
              <a:t>를 생성하고 이를 이용하여 </a:t>
            </a:r>
            <a:r>
              <a:rPr lang="en-US" altLang="ko-KR" dirty="0">
                <a:solidFill>
                  <a:schemeClr val="tx1"/>
                </a:solidFill>
              </a:rPr>
              <a:t>feature </a:t>
            </a:r>
            <a:r>
              <a:rPr lang="ko-KR" altLang="en-US" dirty="0">
                <a:solidFill>
                  <a:schemeClr val="tx1"/>
                </a:solidFill>
              </a:rPr>
              <a:t>정보를 추출</a:t>
            </a:r>
            <a:r>
              <a:rPr lang="en-US" altLang="ko-KR" dirty="0">
                <a:solidFill>
                  <a:schemeClr val="tx1"/>
                </a:solidFill>
              </a:rPr>
              <a:t>, </a:t>
            </a:r>
            <a:r>
              <a:rPr lang="ko-KR" altLang="en-US" dirty="0">
                <a:solidFill>
                  <a:srgbClr val="0000FF"/>
                </a:solidFill>
              </a:rPr>
              <a:t>학습 데이터셋을 생성할 </a:t>
            </a:r>
            <a:r>
              <a:rPr lang="ko-KR" altLang="en-US" dirty="0">
                <a:solidFill>
                  <a:schemeClr val="tx1"/>
                </a:solidFill>
              </a:rPr>
              <a:t>수 있었습니다</a:t>
            </a:r>
            <a:r>
              <a:rPr lang="en-US" altLang="ko-KR" dirty="0">
                <a:solidFill>
                  <a:schemeClr val="tx1"/>
                </a:solidFill>
              </a:rPr>
              <a:t>. </a:t>
            </a:r>
            <a:r>
              <a:rPr lang="ko-KR" altLang="en-US" dirty="0">
                <a:solidFill>
                  <a:schemeClr val="tx1"/>
                </a:solidFill>
              </a:rPr>
              <a:t>또한</a:t>
            </a:r>
            <a:r>
              <a:rPr lang="en-US" altLang="ko-KR" dirty="0">
                <a:solidFill>
                  <a:schemeClr val="tx1"/>
                </a:solidFill>
              </a:rPr>
              <a:t>, </a:t>
            </a:r>
            <a:r>
              <a:rPr lang="ko-KR" altLang="en-US" dirty="0">
                <a:solidFill>
                  <a:schemeClr val="tx1"/>
                </a:solidFill>
              </a:rPr>
              <a:t>구축된 데이터셋으로 학습한 딥러닝 모델이 과제 </a:t>
            </a:r>
            <a:r>
              <a:rPr lang="ko-KR" altLang="en-US" dirty="0">
                <a:solidFill>
                  <a:srgbClr val="0000FF"/>
                </a:solidFill>
              </a:rPr>
              <a:t>목표 성능치를 초과 달성하였습니다</a:t>
            </a:r>
            <a:r>
              <a:rPr lang="en-US" altLang="ko-KR" dirty="0">
                <a:solidFill>
                  <a:schemeClr val="tx1"/>
                </a:solidFill>
              </a:rPr>
              <a:t>. </a:t>
            </a:r>
            <a:r>
              <a:rPr lang="ko-KR" altLang="en-US" dirty="0">
                <a:solidFill>
                  <a:schemeClr val="tx1"/>
                </a:solidFill>
              </a:rPr>
              <a:t>딥러닝을 활용한 결함위치 탐지 데이터셋 제작 도구는 향후 </a:t>
            </a:r>
            <a:r>
              <a:rPr lang="en-US" altLang="ko-KR" dirty="0">
                <a:solidFill>
                  <a:schemeClr val="tx1"/>
                </a:solidFill>
              </a:rPr>
              <a:t>SW </a:t>
            </a:r>
            <a:r>
              <a:rPr lang="ko-KR" altLang="en-US" dirty="0">
                <a:solidFill>
                  <a:schemeClr val="tx1"/>
                </a:solidFill>
              </a:rPr>
              <a:t>개발 시 긍정적인 효과를 가져올 것으로 예상됩니다</a:t>
            </a:r>
            <a:r>
              <a:rPr lang="en-US" altLang="ko-KR" dirty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8" name="사각형: 둥근 모서리 6">
            <a:extLst>
              <a:ext uri="{FF2B5EF4-FFF2-40B4-BE49-F238E27FC236}">
                <a16:creationId xmlns:a16="http://schemas.microsoft.com/office/drawing/2014/main" id="{AD65D55A-23F3-0567-888B-C4367FF6BF95}"/>
              </a:ext>
            </a:extLst>
          </p:cNvPr>
          <p:cNvSpPr/>
          <p:nvPr/>
        </p:nvSpPr>
        <p:spPr>
          <a:xfrm>
            <a:off x="1204383" y="4376938"/>
            <a:ext cx="9783233" cy="1912409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chemeClr val="tx1"/>
                </a:solidFill>
              </a:rPr>
              <a:t>Researcher 2: </a:t>
            </a:r>
          </a:p>
          <a:p>
            <a:pPr algn="ctr"/>
            <a:r>
              <a:rPr lang="en-US" altLang="ko-KR" dirty="0">
                <a:solidFill>
                  <a:schemeClr val="tx1"/>
                </a:solidFill>
              </a:rPr>
              <a:t>“SBFL, MBFL </a:t>
            </a:r>
            <a:r>
              <a:rPr lang="ko-KR" altLang="en-US" dirty="0">
                <a:solidFill>
                  <a:schemeClr val="tx1"/>
                </a:solidFill>
              </a:rPr>
              <a:t>등을 활용한 다양한 </a:t>
            </a:r>
            <a:r>
              <a:rPr lang="en-US" altLang="ko-KR" dirty="0">
                <a:solidFill>
                  <a:schemeClr val="tx1"/>
                </a:solidFill>
              </a:rPr>
              <a:t>feature </a:t>
            </a:r>
            <a:r>
              <a:rPr lang="ko-KR" altLang="en-US" dirty="0">
                <a:solidFill>
                  <a:schemeClr val="tx1"/>
                </a:solidFill>
              </a:rPr>
              <a:t>정보를 패턴학습하여 </a:t>
            </a:r>
            <a:r>
              <a:rPr lang="en-US" altLang="ko-KR" dirty="0">
                <a:solidFill>
                  <a:schemeClr val="tx1"/>
                </a:solidFill>
              </a:rPr>
              <a:t>acc@5</a:t>
            </a:r>
            <a:r>
              <a:rPr lang="ko-KR" altLang="en-US" dirty="0">
                <a:solidFill>
                  <a:schemeClr val="tx1"/>
                </a:solidFill>
              </a:rPr>
              <a:t>기준 </a:t>
            </a:r>
            <a:r>
              <a:rPr lang="en-US" altLang="ko-KR" dirty="0">
                <a:solidFill>
                  <a:schemeClr val="tx1"/>
                </a:solidFill>
              </a:rPr>
              <a:t>85%</a:t>
            </a:r>
            <a:r>
              <a:rPr lang="ko-KR" altLang="en-US" dirty="0">
                <a:solidFill>
                  <a:schemeClr val="tx1"/>
                </a:solidFill>
              </a:rPr>
              <a:t>의 성능을 달성하였습니다</a:t>
            </a:r>
            <a:r>
              <a:rPr lang="en-US" altLang="ko-KR" dirty="0">
                <a:solidFill>
                  <a:schemeClr val="tx1"/>
                </a:solidFill>
              </a:rPr>
              <a:t>. </a:t>
            </a:r>
            <a:r>
              <a:rPr lang="ko-KR" altLang="en-US" dirty="0">
                <a:solidFill>
                  <a:schemeClr val="tx1"/>
                </a:solidFill>
              </a:rPr>
              <a:t>일련의 자동화된 결함위치탐지 방법은 개발자가 </a:t>
            </a:r>
            <a:r>
              <a:rPr lang="ko-KR" altLang="en-US" dirty="0">
                <a:solidFill>
                  <a:srgbClr val="0000FF"/>
                </a:solidFill>
              </a:rPr>
              <a:t>디버깅에 소요되는 시간을 대폭 단축할 수 있을 것으로 생각됩니다</a:t>
            </a:r>
            <a:r>
              <a:rPr lang="en-US" altLang="ko-KR" dirty="0">
                <a:solidFill>
                  <a:schemeClr val="tx1"/>
                </a:solidFill>
              </a:rPr>
              <a:t>. </a:t>
            </a:r>
            <a:r>
              <a:rPr lang="ko-KR" altLang="en-US" dirty="0">
                <a:solidFill>
                  <a:schemeClr val="tx1"/>
                </a:solidFill>
              </a:rPr>
              <a:t>향후 커버지리 정보를 활용하여 </a:t>
            </a:r>
            <a:r>
              <a:rPr lang="en-US" altLang="ko-KR" dirty="0">
                <a:solidFill>
                  <a:schemeClr val="tx1"/>
                </a:solidFill>
              </a:rPr>
              <a:t>LSTM </a:t>
            </a:r>
            <a:r>
              <a:rPr lang="ko-KR" altLang="en-US" dirty="0">
                <a:solidFill>
                  <a:schemeClr val="tx1"/>
                </a:solidFill>
              </a:rPr>
              <a:t>등 코드의 흐름 정보를 잘 캡쳐할 수 있는 모델로 학습해 함수단위가 아닌 라인 탐지에도 활용해볼 수 있을것 같습니다</a:t>
            </a:r>
            <a:r>
              <a:rPr lang="en-US" altLang="ko-KR" dirty="0">
                <a:solidFill>
                  <a:schemeClr val="tx1"/>
                </a:solidFill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423038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37086-65CF-D1C2-3636-7C8249C2A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5B2C4-6083-8047-50BD-AF3A54464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Contributions:</a:t>
            </a:r>
          </a:p>
          <a:p>
            <a:pPr lvl="1"/>
            <a:r>
              <a:rPr lang="en-US" b="1" dirty="0"/>
              <a:t>Reduced dataset construction cost by </a:t>
            </a:r>
            <a:r>
              <a:rPr lang="en-US" b="1" dirty="0">
                <a:solidFill>
                  <a:srgbClr val="0000FF"/>
                </a:solidFill>
              </a:rPr>
              <a:t>74.6%</a:t>
            </a:r>
            <a:r>
              <a:rPr lang="en-US" b="1" dirty="0"/>
              <a:t> (198.2</a:t>
            </a:r>
            <a:r>
              <a:rPr lang="en-US" b="1" dirty="0">
                <a:sym typeface="Wingdings" panose="05000000000000000000" pitchFamily="2" charset="2"/>
              </a:rPr>
              <a:t>  50.4 hours)</a:t>
            </a:r>
            <a:endParaRPr lang="en-US" dirty="0">
              <a:latin typeface="CMR10"/>
              <a:sym typeface="Wingdings" panose="05000000000000000000" pitchFamily="2" charset="2"/>
            </a:endParaRPr>
          </a:p>
          <a:p>
            <a:pPr lvl="2"/>
            <a:r>
              <a:rPr lang="en-US" dirty="0"/>
              <a:t>Systematic DLFL dataset construction methodology</a:t>
            </a:r>
          </a:p>
          <a:p>
            <a:pPr lvl="3"/>
            <a:r>
              <a:rPr lang="en-US" b="1" dirty="0"/>
              <a:t>Line Selection Ratio:</a:t>
            </a:r>
            <a:r>
              <a:rPr lang="en-US" dirty="0"/>
              <a:t> select top 70% based on Ochiai suspicious score</a:t>
            </a:r>
          </a:p>
          <a:p>
            <a:pPr lvl="3"/>
            <a:r>
              <a:rPr lang="en-US" b="1" dirty="0"/>
              <a:t>Mutant count per line:</a:t>
            </a:r>
            <a:r>
              <a:rPr lang="en-US" dirty="0"/>
              <a:t> 3 mutants per line</a:t>
            </a:r>
          </a:p>
          <a:p>
            <a:pPr lvl="2"/>
            <a:endParaRPr lang="en-US" dirty="0"/>
          </a:p>
          <a:p>
            <a:pPr lvl="1"/>
            <a:r>
              <a:rPr lang="en-US" b="1" dirty="0"/>
              <a:t>Improved DLFL accuracy by </a:t>
            </a:r>
            <a:r>
              <a:rPr lang="en-US" b="1" dirty="0">
                <a:solidFill>
                  <a:srgbClr val="0000FF"/>
                </a:solidFill>
              </a:rPr>
              <a:t>+6.8~11.0%</a:t>
            </a:r>
          </a:p>
          <a:p>
            <a:pPr lvl="2"/>
            <a:r>
              <a:rPr lang="en-US" dirty="0"/>
              <a:t>By Introducing </a:t>
            </a:r>
            <a:r>
              <a:rPr lang="en-US" b="1" dirty="0"/>
              <a:t>Stack Trace Relevance Feature</a:t>
            </a:r>
          </a:p>
          <a:p>
            <a:pPr lvl="2"/>
            <a:endParaRPr lang="en-US" dirty="0"/>
          </a:p>
          <a:p>
            <a:pPr lvl="1"/>
            <a:r>
              <a:rPr lang="en-US" b="1" dirty="0"/>
              <a:t>Achieved </a:t>
            </a:r>
            <a:r>
              <a:rPr lang="en-US" b="1" dirty="0">
                <a:solidFill>
                  <a:srgbClr val="0000FF"/>
                </a:solidFill>
              </a:rPr>
              <a:t>85.0% </a:t>
            </a:r>
            <a:r>
              <a:rPr lang="en-US" b="1" dirty="0"/>
              <a:t>top-5 accuracy on </a:t>
            </a:r>
            <a:r>
              <a:rPr lang="en-US" b="1" dirty="0">
                <a:solidFill>
                  <a:srgbClr val="0000FF"/>
                </a:solidFill>
              </a:rPr>
              <a:t>military defense SW systems of LIGNex1</a:t>
            </a:r>
          </a:p>
          <a:p>
            <a:pPr lvl="2"/>
            <a:r>
              <a:rPr lang="en-US" b="1" dirty="0"/>
              <a:t>Technique Deployment: </a:t>
            </a:r>
            <a:r>
              <a:rPr lang="en-US" dirty="0"/>
              <a:t>Integrated the dataset construction tool into LIGNex1 DLFL system</a:t>
            </a:r>
          </a:p>
          <a:p>
            <a:pPr lvl="1"/>
            <a:endParaRPr lang="en-US" dirty="0"/>
          </a:p>
          <a:p>
            <a:r>
              <a:rPr lang="en-US" b="1" dirty="0"/>
              <a:t>Future Directions:</a:t>
            </a:r>
          </a:p>
          <a:p>
            <a:pPr lvl="1"/>
            <a:r>
              <a:rPr lang="en-US" b="1" dirty="0"/>
              <a:t>Hybrid Ranking Approach with LLM</a:t>
            </a:r>
          </a:p>
          <a:p>
            <a:pPr lvl="2"/>
            <a:r>
              <a:rPr lang="en-US" dirty="0"/>
              <a:t>Combine systematically constructed DLFL dataset with LLM-based FL technique</a:t>
            </a:r>
          </a:p>
          <a:p>
            <a:pPr lvl="1"/>
            <a:endParaRPr lang="en-US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6AA1F-6656-875B-A6F7-C80F49DA2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557A-DCF9-483B-BCF6-BC0819AC8D8F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FAAECA-92F3-4796-B4F7-6C5F0F6C2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33</a:t>
            </a:fld>
            <a:endParaRPr lang="en-US"/>
          </a:p>
        </p:txBody>
      </p:sp>
      <p:pic>
        <p:nvPicPr>
          <p:cNvPr id="6" name="Picture 5" descr="A blue letters on a black background">
            <a:extLst>
              <a:ext uri="{FF2B5EF4-FFF2-40B4-BE49-F238E27FC236}">
                <a16:creationId xmlns:a16="http://schemas.microsoft.com/office/drawing/2014/main" id="{2CCEF05A-DD4E-21A2-1191-C7F8DDD725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655" y="6232217"/>
            <a:ext cx="1472551" cy="462928"/>
          </a:xfrm>
          <a:prstGeom prst="rect">
            <a:avLst/>
          </a:prstGeom>
        </p:spPr>
      </p:pic>
      <p:pic>
        <p:nvPicPr>
          <p:cNvPr id="7" name="Picture 6" descr="A blue and black logo">
            <a:extLst>
              <a:ext uri="{FF2B5EF4-FFF2-40B4-BE49-F238E27FC236}">
                <a16:creationId xmlns:a16="http://schemas.microsoft.com/office/drawing/2014/main" id="{C3098745-5955-685D-FD9A-EDBF1B694D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4273" y="6334864"/>
            <a:ext cx="1339915" cy="38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44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DF980-7394-35E7-A411-C9721EBC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185B8-0BFA-9743-E7FB-17E542577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568FD-4EBE-CDED-B872-09F58EC00B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241E1-3EE8-6097-0F4A-F5BD94E91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DDB-69C0-41B7-AAD5-0E77BE10A6CD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953DB8-A3BD-5BEC-F292-B53EAC879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76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0E103-1AB3-7868-79BF-FC777EA1C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Mutation-Based Fault Localization (MBFL)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9663B-4FD9-4495-F0FD-6C76C92D8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1552204"/>
            <a:ext cx="11391254" cy="4624759"/>
          </a:xfrm>
        </p:spPr>
        <p:txBody>
          <a:bodyPr>
            <a:normAutofit/>
          </a:bodyPr>
          <a:lstStyle/>
          <a:p>
            <a:r>
              <a:rPr lang="en-US" b="1" dirty="0"/>
              <a:t>Approach:</a:t>
            </a:r>
            <a:r>
              <a:rPr lang="en-US" dirty="0"/>
              <a:t> Mutate code line and observe program output changes </a:t>
            </a:r>
            <a:r>
              <a:rPr lang="en-US" sz="2000" dirty="0"/>
              <a:t>(mutation analysis)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Key Idea - 2 Types of Behavioral Changes: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>
                <a:solidFill>
                  <a:schemeClr val="accent6"/>
                </a:solidFill>
              </a:rPr>
              <a:t>F2P (fail to pass) </a:t>
            </a:r>
            <a:r>
              <a:rPr lang="en-US" sz="2000" dirty="0"/>
              <a:t>:</a:t>
            </a:r>
            <a:r>
              <a:rPr lang="en-US" sz="2000" dirty="0">
                <a:solidFill>
                  <a:schemeClr val="accent6"/>
                </a:solidFill>
              </a:rPr>
              <a:t> </a:t>
            </a:r>
            <a:r>
              <a:rPr lang="en-US" altLang="ko-KR" sz="2000" dirty="0"/>
              <a:t>mutating a </a:t>
            </a:r>
            <a:r>
              <a:rPr lang="en-US" altLang="ko-KR" sz="2000" u="sng" dirty="0"/>
              <a:t>faulty code line</a:t>
            </a:r>
            <a:r>
              <a:rPr lang="en-US" altLang="ko-KR" sz="2000" dirty="0"/>
              <a:t> likely causes partial-fix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>
                <a:solidFill>
                  <a:srgbClr val="FF0000"/>
                </a:solidFill>
              </a:rPr>
              <a:t>P2F (pass to fail) </a:t>
            </a:r>
            <a:r>
              <a:rPr lang="en-US" sz="2000" dirty="0"/>
              <a:t>: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altLang="ko-KR" sz="2000" dirty="0"/>
              <a:t>mutating a </a:t>
            </a:r>
            <a:r>
              <a:rPr lang="en-US" altLang="ko-KR" sz="2000" u="sng" dirty="0"/>
              <a:t>correct code line</a:t>
            </a:r>
            <a:r>
              <a:rPr lang="en-US" altLang="ko-KR" sz="2000" dirty="0"/>
              <a:t> likely causes new failure</a:t>
            </a:r>
          </a:p>
          <a:p>
            <a:pPr lvl="1"/>
            <a:endParaRPr lang="en-US" altLang="ko-KR" sz="1800" dirty="0"/>
          </a:p>
          <a:p>
            <a:r>
              <a:rPr lang="en-US" altLang="ko-KR" sz="2200" b="1" dirty="0"/>
              <a:t>Example: </a:t>
            </a:r>
            <a:r>
              <a:rPr lang="en-US" altLang="ko-KR" sz="2200" dirty="0"/>
              <a:t>faulty program </a:t>
            </a:r>
            <a:r>
              <a:rPr lang="en-US" altLang="ko-KR" sz="2200" dirty="0" err="1"/>
              <a:t>example.c</a:t>
            </a:r>
            <a:endParaRPr lang="en-US" altLang="ko-KR" sz="2200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0DC40-F363-5848-3386-8EB2DE757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8110-743F-4C5D-9596-B6CEA9DC10DE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42E7F5-1CFE-9D39-E191-B79AB0383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표 5">
                <a:extLst>
                  <a:ext uri="{FF2B5EF4-FFF2-40B4-BE49-F238E27FC236}">
                    <a16:creationId xmlns:a16="http://schemas.microsoft.com/office/drawing/2014/main" id="{819FA8B7-B61B-DDA1-D770-F44F5F8FE8D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99669576"/>
                  </p:ext>
                </p:extLst>
              </p:nvPr>
            </p:nvGraphicFramePr>
            <p:xfrm>
              <a:off x="2437302" y="4289094"/>
              <a:ext cx="972000" cy="14114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3196934956"/>
                        </a:ext>
                      </a:extLst>
                    </a:gridCol>
                  </a:tblGrid>
                  <a:tr h="234202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dirty="0">
                              <a:solidFill>
                                <a:srgbClr val="0000FF"/>
                              </a:solidFill>
                            </a:rPr>
                            <a:t>1: line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ko-KR" sz="1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lang="ko-KR" altLang="en-US" sz="1400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812006886"/>
                      </a:ext>
                    </a:extLst>
                  </a:tr>
                  <a:tr h="233727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ko-KR" altLang="en-US" sz="14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678562280"/>
                      </a:ext>
                    </a:extLst>
                  </a:tr>
                  <a:tr h="234202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dirty="0">
                              <a:solidFill>
                                <a:srgbClr val="FF0000"/>
                              </a:solidFill>
                            </a:rPr>
                            <a:t>k: line</a:t>
                          </a:r>
                          <a:r>
                            <a:rPr lang="en-US" altLang="ko-KR" sz="1400" baseline="0" dirty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ko-K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oMath>
                          </a14:m>
                          <a:endParaRPr lang="ko-KR" altLang="en-US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160582164"/>
                      </a:ext>
                    </a:extLst>
                  </a:tr>
                  <a:tr h="233727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ts val="15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ko-KR" altLang="en-US" sz="14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66165606"/>
                      </a:ext>
                    </a:extLst>
                  </a:tr>
                  <a:tr h="234202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dirty="0"/>
                            <a:t>m: line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oMath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974100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표 5">
                <a:extLst>
                  <a:ext uri="{FF2B5EF4-FFF2-40B4-BE49-F238E27FC236}">
                    <a16:creationId xmlns:a16="http://schemas.microsoft.com/office/drawing/2014/main" id="{819FA8B7-B61B-DDA1-D770-F44F5F8FE8D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99669576"/>
                  </p:ext>
                </p:extLst>
              </p:nvPr>
            </p:nvGraphicFramePr>
            <p:xfrm>
              <a:off x="2437302" y="4289094"/>
              <a:ext cx="972000" cy="14114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3196934956"/>
                        </a:ext>
                      </a:extLst>
                    </a:gridCol>
                  </a:tblGrid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621" t="-10638" r="-1242" b="-4148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12006886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3"/>
                          <a:stretch>
                            <a:fillRect l="-621" t="-113043" r="-1242" b="-3239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78562280"/>
                      </a:ext>
                    </a:extLst>
                  </a:tr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3"/>
                          <a:stretch>
                            <a:fillRect l="-621" t="-208511" r="-1242" b="-2170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60582164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3"/>
                          <a:stretch>
                            <a:fillRect l="-621" t="-315217" r="-1242" b="-1217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6165606"/>
                      </a:ext>
                    </a:extLst>
                  </a:tr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21" t="-406383" r="-1242" b="-191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97410025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8" name="표 6">
            <a:extLst>
              <a:ext uri="{FF2B5EF4-FFF2-40B4-BE49-F238E27FC236}">
                <a16:creationId xmlns:a16="http://schemas.microsoft.com/office/drawing/2014/main" id="{A6848A5E-27E1-6E24-565D-2661E9AD3E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086615"/>
              </p:ext>
            </p:extLst>
          </p:nvPr>
        </p:nvGraphicFramePr>
        <p:xfrm>
          <a:off x="3588395" y="3956670"/>
          <a:ext cx="613079" cy="174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3079">
                  <a:extLst>
                    <a:ext uri="{9D8B030D-6E8A-4147-A177-3AD203B41FA5}">
                      <a16:colId xmlns:a16="http://schemas.microsoft.com/office/drawing/2014/main" val="3634811235"/>
                    </a:ext>
                  </a:extLst>
                </a:gridCol>
              </a:tblGrid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TC1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142683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TC2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591761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TC3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44302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TC4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18405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TC5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726077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TC6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00896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화살표: 오른쪽 7">
                <a:extLst>
                  <a:ext uri="{FF2B5EF4-FFF2-40B4-BE49-F238E27FC236}">
                    <a16:creationId xmlns:a16="http://schemas.microsoft.com/office/drawing/2014/main" id="{F07CB9CB-CCD9-8102-63BD-D8FD3777106D}"/>
                  </a:ext>
                </a:extLst>
              </p:cNvPr>
              <p:cNvSpPr/>
              <p:nvPr/>
            </p:nvSpPr>
            <p:spPr>
              <a:xfrm>
                <a:off x="4434748" y="4398415"/>
                <a:ext cx="2988000" cy="848520"/>
              </a:xfrm>
              <a:prstGeom prst="rightArrow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600" dirty="0">
                    <a:solidFill>
                      <a:srgbClr val="0000FF"/>
                    </a:solidFill>
                  </a:rPr>
                  <a:t>Mutate correct code line</a:t>
                </a:r>
                <a14:m>
                  <m:oMath xmlns:m="http://schemas.openxmlformats.org/officeDocument/2006/math">
                    <m:r>
                      <a:rPr lang="en-US" altLang="ko-KR" sz="16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ko-KR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ko-KR" sz="1600" dirty="0">
                    <a:solidFill>
                      <a:srgbClr val="0000FF"/>
                    </a:solidFill>
                  </a:rPr>
                  <a:t> </a:t>
                </a:r>
                <a:endParaRPr lang="ko-KR" alt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9" name="화살표: 오른쪽 7">
                <a:extLst>
                  <a:ext uri="{FF2B5EF4-FFF2-40B4-BE49-F238E27FC236}">
                    <a16:creationId xmlns:a16="http://schemas.microsoft.com/office/drawing/2014/main" id="{F07CB9CB-CCD9-8102-63BD-D8FD377710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748" y="4398415"/>
                <a:ext cx="2988000" cy="848520"/>
              </a:xfrm>
              <a:prstGeom prst="rightArrow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0" name="표 8">
                <a:extLst>
                  <a:ext uri="{FF2B5EF4-FFF2-40B4-BE49-F238E27FC236}">
                    <a16:creationId xmlns:a16="http://schemas.microsoft.com/office/drawing/2014/main" id="{092CFADC-7082-CFE8-5EB4-BF270A9A278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4198384"/>
                  </p:ext>
                </p:extLst>
              </p:nvPr>
            </p:nvGraphicFramePr>
            <p:xfrm>
              <a:off x="7685232" y="4287979"/>
              <a:ext cx="972000" cy="14114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3196934956"/>
                        </a:ext>
                      </a:extLst>
                    </a:gridCol>
                  </a:tblGrid>
                  <a:tr h="249131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u="sng" dirty="0">
                              <a:solidFill>
                                <a:srgbClr val="0000FF"/>
                              </a:solidFill>
                            </a:rPr>
                            <a:t>1: line</a:t>
                          </a:r>
                          <a:r>
                            <a:rPr lang="en-US" altLang="ko-KR" sz="1400" u="sng" baseline="0" dirty="0">
                              <a:solidFill>
                                <a:srgbClr val="0000FF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altLang="ko-KR" sz="1400" i="1" u="sng" baseline="0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ko-KR" sz="1400" b="0" i="1" u="sng" baseline="0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u="sng" baseline="0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ko-KR" sz="1400" b="0" i="1" u="sng" baseline="0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oMath>
                          </a14:m>
                          <a:endParaRPr lang="ko-KR" altLang="en-US" sz="1400" u="sng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812006886"/>
                      </a:ext>
                    </a:extLst>
                  </a:tr>
                  <a:tr h="249131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ko-KR" altLang="en-US" sz="14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678562280"/>
                      </a:ext>
                    </a:extLst>
                  </a:tr>
                  <a:tr h="249131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dirty="0">
                              <a:solidFill>
                                <a:srgbClr val="FF0000"/>
                              </a:solidFill>
                            </a:rPr>
                            <a:t>k: line</a:t>
                          </a:r>
                          <a:r>
                            <a:rPr lang="en-US" altLang="ko-KR" sz="1400" baseline="0" dirty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ko-K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oMath>
                          </a14:m>
                          <a:endParaRPr lang="ko-KR" altLang="en-US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160582164"/>
                      </a:ext>
                    </a:extLst>
                  </a:tr>
                  <a:tr h="24913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ts val="15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ko-KR" altLang="en-US" sz="14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66165606"/>
                      </a:ext>
                    </a:extLst>
                  </a:tr>
                  <a:tr h="249131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ts val="1500"/>
                            </a:lnSpc>
                          </a:pPr>
                          <a:r>
                            <a:rPr lang="en-US" altLang="ko-KR" sz="1400" dirty="0"/>
                            <a:t>m: line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ko-KR" sz="1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oMath>
                          </a14:m>
                          <a:endParaRPr lang="ko-KR" altLang="en-US" sz="1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974100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0" name="표 8">
                <a:extLst>
                  <a:ext uri="{FF2B5EF4-FFF2-40B4-BE49-F238E27FC236}">
                    <a16:creationId xmlns:a16="http://schemas.microsoft.com/office/drawing/2014/main" id="{092CFADC-7082-CFE8-5EB4-BF270A9A278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4198384"/>
                  </p:ext>
                </p:extLst>
              </p:nvPr>
            </p:nvGraphicFramePr>
            <p:xfrm>
              <a:off x="7685232" y="4287979"/>
              <a:ext cx="972000" cy="14114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72000">
                      <a:extLst>
                        <a:ext uri="{9D8B030D-6E8A-4147-A177-3AD203B41FA5}">
                          <a16:colId xmlns:a16="http://schemas.microsoft.com/office/drawing/2014/main" val="3196934956"/>
                        </a:ext>
                      </a:extLst>
                    </a:gridCol>
                  </a:tblGrid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5"/>
                          <a:stretch>
                            <a:fillRect l="-621" t="-10870" r="-1242" b="-4260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12006886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5"/>
                          <a:stretch>
                            <a:fillRect l="-621" t="-108511" r="-1242" b="-3170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78562280"/>
                      </a:ext>
                    </a:extLst>
                  </a:tr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5"/>
                          <a:stretch>
                            <a:fillRect l="-621" t="-213043" r="-1242" b="-2239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60582164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5"/>
                          <a:stretch>
                            <a:fillRect l="-621" t="-306383" r="-1242" b="-1191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6165606"/>
                      </a:ext>
                    </a:extLst>
                  </a:tr>
                  <a:tr h="28251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621" t="-415217" r="-1242" b="-217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97410025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21" name="표 9">
            <a:extLst>
              <a:ext uri="{FF2B5EF4-FFF2-40B4-BE49-F238E27FC236}">
                <a16:creationId xmlns:a16="http://schemas.microsoft.com/office/drawing/2014/main" id="{61E65663-CFA1-67D3-F6E3-9F05F61464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347363"/>
              </p:ext>
            </p:extLst>
          </p:nvPr>
        </p:nvGraphicFramePr>
        <p:xfrm>
          <a:off x="8890506" y="3955555"/>
          <a:ext cx="564657" cy="174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4657">
                  <a:extLst>
                    <a:ext uri="{9D8B030D-6E8A-4147-A177-3AD203B41FA5}">
                      <a16:colId xmlns:a16="http://schemas.microsoft.com/office/drawing/2014/main" val="36348112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1" u="sng" dirty="0"/>
                        <a:t>TC1</a:t>
                      </a:r>
                      <a:endParaRPr lang="ko-KR" altLang="en-US" sz="1600" b="1" u="sn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142683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1" u="sng" dirty="0"/>
                        <a:t>TC2</a:t>
                      </a:r>
                      <a:endParaRPr lang="ko-KR" altLang="en-US" sz="1600" b="1" u="sn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591761"/>
                  </a:ext>
                </a:extLst>
              </a:tr>
              <a:tr h="290129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TC3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44302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TC4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18405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TC5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726077"/>
                  </a:ext>
                </a:extLst>
              </a:tr>
              <a:tr h="260857">
                <a:tc>
                  <a:txBody>
                    <a:bodyPr/>
                    <a:lstStyle/>
                    <a:p>
                      <a:pPr algn="ctr" latinLnBrk="1">
                        <a:lnSpc>
                          <a:spcPts val="1500"/>
                        </a:lnSpc>
                      </a:pPr>
                      <a:r>
                        <a:rPr lang="en-US" altLang="ko-KR" sz="1600" b="0" dirty="0"/>
                        <a:t>TC6</a:t>
                      </a:r>
                      <a:endParaRPr lang="ko-KR" alt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008967"/>
                  </a:ext>
                </a:extLst>
              </a:tr>
            </a:tbl>
          </a:graphicData>
        </a:graphic>
      </p:graphicFrame>
      <p:sp>
        <p:nvSpPr>
          <p:cNvPr id="25" name="직사각형 35">
            <a:extLst>
              <a:ext uri="{FF2B5EF4-FFF2-40B4-BE49-F238E27FC236}">
                <a16:creationId xmlns:a16="http://schemas.microsoft.com/office/drawing/2014/main" id="{8ECA8D18-6400-8DE8-12E0-32B9E9788ADB}"/>
              </a:ext>
            </a:extLst>
          </p:cNvPr>
          <p:cNvSpPr/>
          <p:nvPr/>
        </p:nvSpPr>
        <p:spPr>
          <a:xfrm>
            <a:off x="2437302" y="3984504"/>
            <a:ext cx="972000" cy="30459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/>
              <a:t>example.c</a:t>
            </a:r>
            <a:endParaRPr lang="ko-KR" altLang="en-US" sz="1200" dirty="0"/>
          </a:p>
        </p:txBody>
      </p:sp>
      <p:sp>
        <p:nvSpPr>
          <p:cNvPr id="26" name="직사각형 36">
            <a:extLst>
              <a:ext uri="{FF2B5EF4-FFF2-40B4-BE49-F238E27FC236}">
                <a16:creationId xmlns:a16="http://schemas.microsoft.com/office/drawing/2014/main" id="{CC43FE95-695C-EE52-A1AD-B23A7840E8AA}"/>
              </a:ext>
            </a:extLst>
          </p:cNvPr>
          <p:cNvSpPr/>
          <p:nvPr/>
        </p:nvSpPr>
        <p:spPr>
          <a:xfrm>
            <a:off x="7685232" y="3967229"/>
            <a:ext cx="972000" cy="30459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/>
              <a:t>example.c</a:t>
            </a:r>
            <a:endParaRPr lang="ko-KR" altLang="en-US" sz="12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75E0AEA-6DAC-ACDA-3B96-703BF9C3170C}"/>
              </a:ext>
            </a:extLst>
          </p:cNvPr>
          <p:cNvSpPr txBox="1"/>
          <p:nvPr/>
        </p:nvSpPr>
        <p:spPr>
          <a:xfrm>
            <a:off x="9658659" y="4499509"/>
            <a:ext cx="15868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P2F test case </a:t>
            </a:r>
          </a:p>
          <a:p>
            <a:r>
              <a:rPr lang="en-US" dirty="0">
                <a:solidFill>
                  <a:srgbClr val="FF0000"/>
                </a:solidFill>
              </a:rPr>
              <a:t>  {TC1, TC2}</a:t>
            </a:r>
          </a:p>
        </p:txBody>
      </p:sp>
    </p:spTree>
    <p:extLst>
      <p:ext uri="{BB962C8B-B14F-4D97-AF65-F5344CB8AC3E}">
        <p14:creationId xmlns:p14="http://schemas.microsoft.com/office/powerpoint/2010/main" val="2593182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0CCD9-6C17-683A-208C-67F0706AC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C3C54-CDAC-D9CD-27CB-F8A9A3BD0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Mutation-Based Fault Localization (MBFL)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639C7-E7C4-72BD-BCAF-C57FCA9C2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2588895"/>
            <a:ext cx="11391254" cy="3588068"/>
          </a:xfrm>
        </p:spPr>
        <p:txBody>
          <a:bodyPr>
            <a:normAutofit/>
          </a:bodyPr>
          <a:lstStyle/>
          <a:p>
            <a:r>
              <a:rPr lang="en-US" altLang="ko-KR" b="1" dirty="0"/>
              <a:t>Strengths: </a:t>
            </a:r>
            <a:r>
              <a:rPr lang="en-US" dirty="0"/>
              <a:t>MBFL extracts latent semantics via mutation analysis</a:t>
            </a:r>
          </a:p>
          <a:p>
            <a:pPr lvl="1"/>
            <a:r>
              <a:rPr lang="en-US" dirty="0"/>
              <a:t>captures hidden information difficult to identify with existing test case coverage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7C574-2BF4-6499-8E90-ACC783388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B35A4-FB0D-41F5-ACD4-0ED8829F170F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FB9C94-8706-6F78-71A4-E9D7BCF9E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5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8DF9D53-0062-085C-0FC1-C26DDE02D846}"/>
              </a:ext>
            </a:extLst>
          </p:cNvPr>
          <p:cNvSpPr/>
          <p:nvPr/>
        </p:nvSpPr>
        <p:spPr>
          <a:xfrm>
            <a:off x="725993" y="4148100"/>
            <a:ext cx="10740013" cy="783772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chemeClr val="tx1"/>
                </a:solidFill>
              </a:rPr>
              <a:t>ICST24 MIP Awarded Paper:</a:t>
            </a:r>
          </a:p>
          <a:p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S.Moon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Y.Kim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M.Kim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S.Yoo</a:t>
            </a:r>
            <a:r>
              <a:rPr lang="en-US" dirty="0">
                <a:solidFill>
                  <a:schemeClr val="tx1"/>
                </a:solidFill>
              </a:rPr>
              <a:t>, “</a:t>
            </a:r>
            <a:r>
              <a:rPr lang="en-US" b="1" dirty="0">
                <a:solidFill>
                  <a:schemeClr val="tx1"/>
                </a:solidFill>
              </a:rPr>
              <a:t>Ask the Mutants: Mutating Faulty Programs for Fault Localization</a:t>
            </a:r>
            <a:r>
              <a:rPr lang="en-US" dirty="0">
                <a:solidFill>
                  <a:schemeClr val="tx1"/>
                </a:solidFill>
              </a:rPr>
              <a:t>”</a:t>
            </a:r>
            <a:endParaRPr lang="en-US" altLang="ko-K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37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E9DCA-9846-316D-0A46-D05FD6DB5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F658C-E442-9CB8-28ED-EE3F46D57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MBFL-Based Deep Learning-Based Fault Localization (DLFL)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52862-03AC-891E-C098-E28F06513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73" y="2071844"/>
            <a:ext cx="11391254" cy="3572037"/>
          </a:xfrm>
        </p:spPr>
        <p:txBody>
          <a:bodyPr/>
          <a:lstStyle/>
          <a:p>
            <a:r>
              <a:rPr lang="en-US" b="1" dirty="0"/>
              <a:t>MBFL-based DLFL: </a:t>
            </a:r>
            <a:r>
              <a:rPr lang="en-US" dirty="0"/>
              <a:t>technique that trains Deep</a:t>
            </a:r>
            <a:r>
              <a:rPr lang="ko-KR" altLang="en-US" dirty="0"/>
              <a:t> </a:t>
            </a:r>
            <a:r>
              <a:rPr lang="en-US" altLang="ko-KR" dirty="0"/>
              <a:t>Neural</a:t>
            </a:r>
            <a:r>
              <a:rPr lang="ko-KR" altLang="en-US" dirty="0"/>
              <a:t> </a:t>
            </a:r>
            <a:r>
              <a:rPr lang="en-US" altLang="ko-KR" dirty="0"/>
              <a:t>Network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en-US" dirty="0"/>
              <a:t>DNN)</a:t>
            </a:r>
            <a:br>
              <a:rPr lang="en-US" dirty="0"/>
            </a:br>
            <a:r>
              <a:rPr lang="en-US" dirty="0"/>
              <a:t>		                  using rich feature sets derived from mutation analysis.</a:t>
            </a:r>
            <a:endParaRPr lang="en-US" sz="200" dirty="0"/>
          </a:p>
          <a:p>
            <a:pPr lvl="1"/>
            <a:r>
              <a:rPr lang="en-US" dirty="0"/>
              <a:t>Utilize rich context data from MBFL for </a:t>
            </a:r>
            <a:r>
              <a:rPr lang="en-US" b="1" dirty="0"/>
              <a:t>higher accuracy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Require </a:t>
            </a:r>
            <a:r>
              <a:rPr lang="en-US" b="1" dirty="0">
                <a:solidFill>
                  <a:srgbClr val="FF0000"/>
                </a:solidFill>
              </a:rPr>
              <a:t>massive computation cost</a:t>
            </a:r>
            <a:r>
              <a:rPr lang="en-US" dirty="0"/>
              <a:t> for executing massive amounts of mutants.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02358-395D-4FAD-8C8B-5EB3C3731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4A30-AE9E-4986-94D2-933DF3380378}" type="datetime1">
              <a:rPr lang="ko-KR" altLang="en-US" smtClean="0"/>
              <a:t>2026-01-29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6DE1DE-4C7F-14D9-6FE3-203EB6D78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6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78683B1-0433-35D5-9AFA-9FFC2B77332D}"/>
              </a:ext>
            </a:extLst>
          </p:cNvPr>
          <p:cNvSpPr/>
          <p:nvPr/>
        </p:nvSpPr>
        <p:spPr>
          <a:xfrm>
            <a:off x="787400" y="3912109"/>
            <a:ext cx="10389447" cy="1620011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</a:rPr>
              <a:t>Problem Statement.</a:t>
            </a:r>
            <a:endParaRPr lang="en-US" sz="600" b="1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Dataset construction for MBFL-based DLFL requires </a:t>
            </a:r>
            <a:r>
              <a:rPr lang="en-US" b="1" dirty="0">
                <a:solidFill>
                  <a:schemeClr val="tx1"/>
                </a:solidFill>
              </a:rPr>
              <a:t>massive computation cost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Takes over</a:t>
            </a:r>
            <a:r>
              <a:rPr lang="en-US" sz="1600" dirty="0">
                <a:solidFill>
                  <a:srgbClr val="FF0000"/>
                </a:solidFill>
              </a:rPr>
              <a:t> 330 CPU days </a:t>
            </a:r>
            <a:r>
              <a:rPr lang="en-US" sz="1600" dirty="0">
                <a:solidFill>
                  <a:schemeClr val="tx1"/>
                </a:solidFill>
              </a:rPr>
              <a:t>for 60KLoC projects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Such highly sophisticated technique </a:t>
            </a:r>
            <a:r>
              <a:rPr lang="en-US" b="1" dirty="0">
                <a:solidFill>
                  <a:srgbClr val="FF0000"/>
                </a:solidFill>
              </a:rPr>
              <a:t>is not yet applied in military defense SW </a:t>
            </a:r>
            <a:r>
              <a:rPr lang="en-US" sz="1400" b="1" dirty="0">
                <a:solidFill>
                  <a:srgbClr val="FF0000"/>
                </a:solidFill>
              </a:rPr>
              <a:t>(in practice)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No open-sourced tool</a:t>
            </a:r>
            <a:r>
              <a:rPr lang="en-US" dirty="0">
                <a:solidFill>
                  <a:schemeClr val="tx1"/>
                </a:solidFill>
              </a:rPr>
              <a:t> for MBFL-based DLFL dataset construction.</a:t>
            </a:r>
          </a:p>
        </p:txBody>
      </p:sp>
    </p:spTree>
    <p:extLst>
      <p:ext uri="{BB962C8B-B14F-4D97-AF65-F5344CB8AC3E}">
        <p14:creationId xmlns:p14="http://schemas.microsoft.com/office/powerpoint/2010/main" val="2395084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0A8E2-17A5-D4AC-A967-A349A5F2C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FD510-C3B0-C0AE-129C-BCCC048AE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Research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B226A3-35B1-5BDC-16FA-DE8C52F28E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Issues in existing researches:</a:t>
                </a:r>
                <a:endParaRPr lang="en-US" dirty="0"/>
              </a:p>
              <a:p>
                <a:pPr lvl="1"/>
                <a:r>
                  <a:rPr lang="en-US" dirty="0"/>
                  <a:t>constructs MBFL-DLFL dataset in an </a:t>
                </a:r>
                <a:r>
                  <a:rPr lang="en-US" b="1" dirty="0">
                    <a:solidFill>
                      <a:srgbClr val="FF0000"/>
                    </a:solidFill>
                  </a:rPr>
                  <a:t>ad-hoc way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sz="1400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</a:rPr>
                  <a:t> DLFL papers, since 2019)</a:t>
                </a:r>
                <a:endParaRPr lang="en-US" sz="1200" dirty="0">
                  <a:solidFill>
                    <a:schemeClr val="tx1"/>
                  </a:solidFill>
                </a:endParaRPr>
              </a:p>
              <a:p>
                <a:pPr lvl="2"/>
                <a:r>
                  <a:rPr lang="en-US" dirty="0"/>
                  <a:t>only focuses on </a:t>
                </a:r>
                <a:r>
                  <a:rPr lang="en-US" b="1" dirty="0"/>
                  <a:t>model architecture</a:t>
                </a:r>
              </a:p>
              <a:p>
                <a:pPr lvl="2"/>
                <a:r>
                  <a:rPr lang="en-US" b="1" dirty="0"/>
                  <a:t>No open description</a:t>
                </a:r>
                <a:r>
                  <a:rPr lang="en-US" dirty="0"/>
                  <a:t> regarding dataset construction methodologies.</a:t>
                </a:r>
              </a:p>
              <a:p>
                <a:endParaRPr lang="en-US" b="1" dirty="0">
                  <a:ea typeface="Cambria Math" panose="02040503050406030204" pitchFamily="18" charset="0"/>
                </a:endParaRPr>
              </a:p>
              <a:p>
                <a:r>
                  <a:rPr lang="en-US" b="1" dirty="0">
                    <a:ea typeface="Cambria Math" panose="02040503050406030204" pitchFamily="18" charset="0"/>
                  </a:rPr>
                  <a:t>Example: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B226A3-35B1-5BDC-16FA-DE8C52F28E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49" t="-1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E36AF-4A2F-6CC3-3139-A9DE3B84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E9D7-4F68-47D7-BE43-97A843E68520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3CCF50-753B-685C-4478-63F8F980E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7</a:t>
            </a:fld>
            <a:endParaRPr lang="en-US"/>
          </a:p>
        </p:txBody>
      </p:sp>
      <p:grpSp>
        <p:nvGrpSpPr>
          <p:cNvPr id="34" name="그룹 9">
            <a:extLst>
              <a:ext uri="{FF2B5EF4-FFF2-40B4-BE49-F238E27FC236}">
                <a16:creationId xmlns:a16="http://schemas.microsoft.com/office/drawing/2014/main" id="{E109C44E-CD04-2208-47B1-19F8793E0AF4}"/>
              </a:ext>
            </a:extLst>
          </p:cNvPr>
          <p:cNvGrpSpPr/>
          <p:nvPr/>
        </p:nvGrpSpPr>
        <p:grpSpPr>
          <a:xfrm>
            <a:off x="7999523" y="3934668"/>
            <a:ext cx="1083724" cy="543518"/>
            <a:chOff x="3119688" y="2257040"/>
            <a:chExt cx="974085" cy="491492"/>
          </a:xfrm>
        </p:grpSpPr>
        <p:grpSp>
          <p:nvGrpSpPr>
            <p:cNvPr id="35" name="그룹 11">
              <a:extLst>
                <a:ext uri="{FF2B5EF4-FFF2-40B4-BE49-F238E27FC236}">
                  <a16:creationId xmlns:a16="http://schemas.microsoft.com/office/drawing/2014/main" id="{1928BB45-D6EA-2493-E532-7CA808D6759D}"/>
                </a:ext>
              </a:extLst>
            </p:cNvPr>
            <p:cNvGrpSpPr/>
            <p:nvPr/>
          </p:nvGrpSpPr>
          <p:grpSpPr>
            <a:xfrm>
              <a:off x="3119688" y="2257040"/>
              <a:ext cx="974085" cy="491492"/>
              <a:chOff x="3119688" y="2257040"/>
              <a:chExt cx="974085" cy="491492"/>
            </a:xfrm>
          </p:grpSpPr>
          <p:sp>
            <p:nvSpPr>
              <p:cNvPr id="37" name="사각형: 둥근 모서리 34">
                <a:extLst>
                  <a:ext uri="{FF2B5EF4-FFF2-40B4-BE49-F238E27FC236}">
                    <a16:creationId xmlns:a16="http://schemas.microsoft.com/office/drawing/2014/main" id="{3EA8E6F0-8999-8A53-DC0D-9CF546319EE5}"/>
                  </a:ext>
                </a:extLst>
              </p:cNvPr>
              <p:cNvSpPr/>
              <p:nvPr/>
            </p:nvSpPr>
            <p:spPr>
              <a:xfrm>
                <a:off x="3119688" y="2257040"/>
                <a:ext cx="974085" cy="491492"/>
              </a:xfrm>
              <a:prstGeom prst="roundRect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D70FDA3-87BF-4464-4169-029CE44781B0}"/>
                  </a:ext>
                </a:extLst>
              </p:cNvPr>
              <p:cNvSpPr txBox="1"/>
              <p:nvPr/>
            </p:nvSpPr>
            <p:spPr>
              <a:xfrm>
                <a:off x="3439803" y="2311677"/>
                <a:ext cx="640077" cy="3553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/>
                  <a:t>Test Dataset</a:t>
                </a:r>
                <a:endParaRPr lang="ko-KR" altLang="en-US" sz="1200" dirty="0"/>
              </a:p>
            </p:txBody>
          </p:sp>
        </p:grpSp>
        <p:pic>
          <p:nvPicPr>
            <p:cNvPr id="36" name="그림 33">
              <a:extLst>
                <a:ext uri="{FF2B5EF4-FFF2-40B4-BE49-F238E27FC236}">
                  <a16:creationId xmlns:a16="http://schemas.microsoft.com/office/drawing/2014/main" id="{11850CDD-B570-0045-4A43-4EB980F766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8891" y="2357720"/>
              <a:ext cx="291520" cy="308023"/>
            </a:xfrm>
            <a:prstGeom prst="rect">
              <a:avLst/>
            </a:prstGeom>
          </p:spPr>
        </p:pic>
      </p:grpSp>
      <p:sp>
        <p:nvSpPr>
          <p:cNvPr id="49" name="사각형: 둥근 모서리 24">
            <a:extLst>
              <a:ext uri="{FF2B5EF4-FFF2-40B4-BE49-F238E27FC236}">
                <a16:creationId xmlns:a16="http://schemas.microsoft.com/office/drawing/2014/main" id="{F6D67DB7-544E-7A45-4A3D-2D009CEF055F}"/>
              </a:ext>
            </a:extLst>
          </p:cNvPr>
          <p:cNvSpPr/>
          <p:nvPr/>
        </p:nvSpPr>
        <p:spPr>
          <a:xfrm>
            <a:off x="5461930" y="3810264"/>
            <a:ext cx="1722355" cy="795764"/>
          </a:xfrm>
          <a:prstGeom prst="round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/>
              <a:t>MBFL-based</a:t>
            </a:r>
            <a:br>
              <a:rPr lang="en-US" altLang="ko-KR" sz="1400" dirty="0"/>
            </a:br>
            <a:r>
              <a:rPr lang="en-US" altLang="ko-KR" sz="1400" dirty="0"/>
              <a:t>DLFL Dataset Construction Tool</a:t>
            </a:r>
            <a:endParaRPr lang="ko-KR" altLang="en-US" sz="1400" dirty="0"/>
          </a:p>
        </p:txBody>
      </p:sp>
      <p:sp>
        <p:nvSpPr>
          <p:cNvPr id="50" name="사각형: 둥근 모서리 25">
            <a:extLst>
              <a:ext uri="{FF2B5EF4-FFF2-40B4-BE49-F238E27FC236}">
                <a16:creationId xmlns:a16="http://schemas.microsoft.com/office/drawing/2014/main" id="{7B1BE0E3-11C6-8B68-058E-68473E6700F4}"/>
              </a:ext>
            </a:extLst>
          </p:cNvPr>
          <p:cNvSpPr/>
          <p:nvPr/>
        </p:nvSpPr>
        <p:spPr>
          <a:xfrm>
            <a:off x="2939402" y="3692105"/>
            <a:ext cx="1722355" cy="103208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>
                <a:solidFill>
                  <a:schemeClr val="tx1"/>
                </a:solidFill>
              </a:rPr>
              <a:t>libxml2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chemeClr val="tx1"/>
                </a:solidFill>
              </a:rPr>
              <a:t>#codeFiles: 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chemeClr val="tx1"/>
                </a:solidFill>
              </a:rPr>
              <a:t>#lines: 152.7K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chemeClr val="tx1"/>
                </a:solidFill>
              </a:rPr>
              <a:t>#TCs: 100</a:t>
            </a:r>
          </a:p>
        </p:txBody>
      </p:sp>
      <p:cxnSp>
        <p:nvCxnSpPr>
          <p:cNvPr id="51" name="직선 화살표 연결선 26">
            <a:extLst>
              <a:ext uri="{FF2B5EF4-FFF2-40B4-BE49-F238E27FC236}">
                <a16:creationId xmlns:a16="http://schemas.microsoft.com/office/drawing/2014/main" id="{AF1DFE89-96DD-4AA0-D9B3-70FFAD90C8D0}"/>
              </a:ext>
            </a:extLst>
          </p:cNvPr>
          <p:cNvCxnSpPr>
            <a:cxnSpLocks/>
            <a:stCxn id="50" idx="3"/>
            <a:endCxn id="49" idx="1"/>
          </p:cNvCxnSpPr>
          <p:nvPr/>
        </p:nvCxnSpPr>
        <p:spPr>
          <a:xfrm>
            <a:off x="4661757" y="4208146"/>
            <a:ext cx="80017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직선 화살표 연결선 28">
            <a:extLst>
              <a:ext uri="{FF2B5EF4-FFF2-40B4-BE49-F238E27FC236}">
                <a16:creationId xmlns:a16="http://schemas.microsoft.com/office/drawing/2014/main" id="{92763255-CC89-C2EE-19A3-ADA0AA8B8E71}"/>
              </a:ext>
            </a:extLst>
          </p:cNvPr>
          <p:cNvCxnSpPr>
            <a:cxnSpLocks/>
            <a:stCxn id="49" idx="3"/>
            <a:endCxn id="37" idx="1"/>
          </p:cNvCxnSpPr>
          <p:nvPr/>
        </p:nvCxnSpPr>
        <p:spPr>
          <a:xfrm flipV="1">
            <a:off x="7184285" y="4206427"/>
            <a:ext cx="815238" cy="17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F39D60B-26E7-B6DF-5B14-CB8B061CFEAA}"/>
              </a:ext>
            </a:extLst>
          </p:cNvPr>
          <p:cNvSpPr txBox="1"/>
          <p:nvPr/>
        </p:nvSpPr>
        <p:spPr>
          <a:xfrm>
            <a:off x="3219037" y="5000502"/>
            <a:ext cx="3104072" cy="646331"/>
          </a:xfrm>
          <a:prstGeom prst="rect">
            <a:avLst/>
          </a:prstGeom>
          <a:solidFill>
            <a:srgbClr val="FF0000">
              <a:alpha val="10000"/>
            </a:srgb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18 hours from one fault version of libxml2</a:t>
            </a:r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E6C67FEE-B5D7-9FA9-FFBD-F0BFDBBC8469}"/>
              </a:ext>
            </a:extLst>
          </p:cNvPr>
          <p:cNvCxnSpPr>
            <a:cxnSpLocks/>
            <a:stCxn id="6" idx="0"/>
            <a:endCxn id="49" idx="2"/>
          </p:cNvCxnSpPr>
          <p:nvPr/>
        </p:nvCxnSpPr>
        <p:spPr>
          <a:xfrm rot="5400000" flipH="1" flipV="1">
            <a:off x="5349853" y="4027248"/>
            <a:ext cx="394474" cy="1552035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8FBC201-8187-74C3-3C18-0C284D069264}"/>
              </a:ext>
            </a:extLst>
          </p:cNvPr>
          <p:cNvSpPr txBox="1"/>
          <p:nvPr/>
        </p:nvSpPr>
        <p:spPr>
          <a:xfrm>
            <a:off x="7159693" y="5531353"/>
            <a:ext cx="3104072" cy="646331"/>
          </a:xfrm>
          <a:prstGeom prst="rect">
            <a:avLst/>
          </a:prstGeom>
          <a:solidFill>
            <a:srgbClr val="FF0000">
              <a:alpha val="10000"/>
            </a:srgb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38 days from 50 fault versions of libxml2</a:t>
            </a:r>
          </a:p>
        </p:txBody>
      </p: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8D3A0ADD-579F-EC2B-0867-2D897725164F}"/>
              </a:ext>
            </a:extLst>
          </p:cNvPr>
          <p:cNvCxnSpPr>
            <a:cxnSpLocks/>
            <a:stCxn id="6" idx="3"/>
            <a:endCxn id="15" idx="1"/>
          </p:cNvCxnSpPr>
          <p:nvPr/>
        </p:nvCxnSpPr>
        <p:spPr>
          <a:xfrm>
            <a:off x="6323109" y="5323668"/>
            <a:ext cx="836584" cy="5308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8511E19-53B2-FAA7-477C-732760EE7129}"/>
              </a:ext>
            </a:extLst>
          </p:cNvPr>
          <p:cNvSpPr txBox="1"/>
          <p:nvPr/>
        </p:nvSpPr>
        <p:spPr>
          <a:xfrm>
            <a:off x="6533145" y="5068967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x50</a:t>
            </a:r>
          </a:p>
        </p:txBody>
      </p:sp>
    </p:spTree>
    <p:extLst>
      <p:ext uri="{BB962C8B-B14F-4D97-AF65-F5344CB8AC3E}">
        <p14:creationId xmlns:p14="http://schemas.microsoft.com/office/powerpoint/2010/main" val="375832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6" grpId="0" animBg="1"/>
      <p:bldP spid="15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CEC3F-7C30-71C2-3D95-D4F967153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4EBED-B67A-9F0F-5335-FF9D1048D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Thesis Statement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6AB50-3B2D-7A57-F59A-D464030EB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B327E-6166-4CA5-AE42-656E0370B089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52F450-AB94-34E3-B01B-8D9041B9B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8</a:t>
            </a:fld>
            <a:endParaRPr lang="en-US"/>
          </a:p>
        </p:txBody>
      </p:sp>
      <p:pic>
        <p:nvPicPr>
          <p:cNvPr id="29" name="그림 4">
            <a:extLst>
              <a:ext uri="{FF2B5EF4-FFF2-40B4-BE49-F238E27FC236}">
                <a16:creationId xmlns:a16="http://schemas.microsoft.com/office/drawing/2014/main" id="{C7179F57-399F-AE0E-1E44-C894F064B9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6053" y="4246927"/>
            <a:ext cx="1083723" cy="1083723"/>
          </a:xfrm>
          <a:prstGeom prst="rect">
            <a:avLst/>
          </a:prstGeom>
        </p:spPr>
      </p:pic>
      <p:cxnSp>
        <p:nvCxnSpPr>
          <p:cNvPr id="30" name="직선 화살표 연결선 5">
            <a:extLst>
              <a:ext uri="{FF2B5EF4-FFF2-40B4-BE49-F238E27FC236}">
                <a16:creationId xmlns:a16="http://schemas.microsoft.com/office/drawing/2014/main" id="{DFB4370C-C0F2-8864-8700-31E6F5CDBABD}"/>
              </a:ext>
            </a:extLst>
          </p:cNvPr>
          <p:cNvCxnSpPr>
            <a:cxnSpLocks/>
            <a:stCxn id="37" idx="3"/>
            <a:endCxn id="29" idx="1"/>
          </p:cNvCxnSpPr>
          <p:nvPr/>
        </p:nvCxnSpPr>
        <p:spPr>
          <a:xfrm flipV="1">
            <a:off x="6812487" y="4788789"/>
            <a:ext cx="623566" cy="27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8D7FFB4E-606D-B294-C197-A87AA2A8CC57}"/>
              </a:ext>
            </a:extLst>
          </p:cNvPr>
          <p:cNvSpPr txBox="1"/>
          <p:nvPr/>
        </p:nvSpPr>
        <p:spPr>
          <a:xfrm>
            <a:off x="7308771" y="5345269"/>
            <a:ext cx="1415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/>
              <a:t>Deep Learning</a:t>
            </a:r>
          </a:p>
          <a:p>
            <a:pPr algn="ctr"/>
            <a:r>
              <a:rPr lang="en-US" altLang="ko-KR" sz="1400" dirty="0"/>
              <a:t>Model</a:t>
            </a:r>
            <a:endParaRPr lang="ko-KR" altLang="en-US" sz="1400" dirty="0"/>
          </a:p>
        </p:txBody>
      </p:sp>
      <p:cxnSp>
        <p:nvCxnSpPr>
          <p:cNvPr id="32" name="직선 화살표 연결선 7">
            <a:extLst>
              <a:ext uri="{FF2B5EF4-FFF2-40B4-BE49-F238E27FC236}">
                <a16:creationId xmlns:a16="http://schemas.microsoft.com/office/drawing/2014/main" id="{20198686-7265-5232-B45A-7DAF2078229B}"/>
              </a:ext>
            </a:extLst>
          </p:cNvPr>
          <p:cNvCxnSpPr>
            <a:cxnSpLocks/>
            <a:stCxn id="29" idx="3"/>
            <a:endCxn id="42" idx="1"/>
          </p:cNvCxnSpPr>
          <p:nvPr/>
        </p:nvCxnSpPr>
        <p:spPr>
          <a:xfrm flipV="1">
            <a:off x="8519776" y="4784688"/>
            <a:ext cx="653929" cy="41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직선 화살표 연결선 8">
            <a:extLst>
              <a:ext uri="{FF2B5EF4-FFF2-40B4-BE49-F238E27FC236}">
                <a16:creationId xmlns:a16="http://schemas.microsoft.com/office/drawing/2014/main" id="{E9193288-D12E-9970-E2BD-8E412E4344B5}"/>
              </a:ext>
            </a:extLst>
          </p:cNvPr>
          <p:cNvCxnSpPr>
            <a:cxnSpLocks/>
            <a:stCxn id="42" idx="3"/>
            <a:endCxn id="47" idx="1"/>
          </p:cNvCxnSpPr>
          <p:nvPr/>
        </p:nvCxnSpPr>
        <p:spPr>
          <a:xfrm flipV="1">
            <a:off x="10180548" y="4780007"/>
            <a:ext cx="371789" cy="46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4" name="그룹 9">
            <a:extLst>
              <a:ext uri="{FF2B5EF4-FFF2-40B4-BE49-F238E27FC236}">
                <a16:creationId xmlns:a16="http://schemas.microsoft.com/office/drawing/2014/main" id="{5EFE0368-336E-54D5-A92E-E51CC3BAEB58}"/>
              </a:ext>
            </a:extLst>
          </p:cNvPr>
          <p:cNvGrpSpPr/>
          <p:nvPr/>
        </p:nvGrpSpPr>
        <p:grpSpPr>
          <a:xfrm>
            <a:off x="5728763" y="4519821"/>
            <a:ext cx="1083724" cy="543518"/>
            <a:chOff x="3119688" y="2257040"/>
            <a:chExt cx="974085" cy="491492"/>
          </a:xfrm>
        </p:grpSpPr>
        <p:grpSp>
          <p:nvGrpSpPr>
            <p:cNvPr id="35" name="그룹 11">
              <a:extLst>
                <a:ext uri="{FF2B5EF4-FFF2-40B4-BE49-F238E27FC236}">
                  <a16:creationId xmlns:a16="http://schemas.microsoft.com/office/drawing/2014/main" id="{8CBE1CDF-8CC6-9095-FE6C-5FB7EA22BD2A}"/>
                </a:ext>
              </a:extLst>
            </p:cNvPr>
            <p:cNvGrpSpPr/>
            <p:nvPr/>
          </p:nvGrpSpPr>
          <p:grpSpPr>
            <a:xfrm>
              <a:off x="3119688" y="2257040"/>
              <a:ext cx="974085" cy="491492"/>
              <a:chOff x="3119688" y="2257040"/>
              <a:chExt cx="974085" cy="491492"/>
            </a:xfrm>
          </p:grpSpPr>
          <p:sp>
            <p:nvSpPr>
              <p:cNvPr id="37" name="사각형: 둥근 모서리 34">
                <a:extLst>
                  <a:ext uri="{FF2B5EF4-FFF2-40B4-BE49-F238E27FC236}">
                    <a16:creationId xmlns:a16="http://schemas.microsoft.com/office/drawing/2014/main" id="{9B5CD91E-95B3-5DAA-B9E6-3952BA555ACF}"/>
                  </a:ext>
                </a:extLst>
              </p:cNvPr>
              <p:cNvSpPr/>
              <p:nvPr/>
            </p:nvSpPr>
            <p:spPr>
              <a:xfrm>
                <a:off x="3119688" y="2257040"/>
                <a:ext cx="974085" cy="491492"/>
              </a:xfrm>
              <a:prstGeom prst="roundRect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248CE094-102B-6A43-C847-C7E578AFF8EB}"/>
                  </a:ext>
                </a:extLst>
              </p:cNvPr>
              <p:cNvSpPr txBox="1"/>
              <p:nvPr/>
            </p:nvSpPr>
            <p:spPr>
              <a:xfrm>
                <a:off x="3439803" y="2311677"/>
                <a:ext cx="640077" cy="3553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/>
                  <a:t>Test Dataset</a:t>
                </a:r>
                <a:endParaRPr lang="ko-KR" altLang="en-US" sz="1200" dirty="0"/>
              </a:p>
            </p:txBody>
          </p:sp>
        </p:grpSp>
        <p:pic>
          <p:nvPicPr>
            <p:cNvPr id="36" name="그림 33">
              <a:extLst>
                <a:ext uri="{FF2B5EF4-FFF2-40B4-BE49-F238E27FC236}">
                  <a16:creationId xmlns:a16="http://schemas.microsoft.com/office/drawing/2014/main" id="{EF0358D1-6D7F-229C-E1E9-F34F7CF324A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8891" y="2357720"/>
              <a:ext cx="291520" cy="308023"/>
            </a:xfrm>
            <a:prstGeom prst="rect">
              <a:avLst/>
            </a:prstGeom>
          </p:spPr>
        </p:pic>
      </p:grpSp>
      <p:grpSp>
        <p:nvGrpSpPr>
          <p:cNvPr id="39" name="그룹 14">
            <a:extLst>
              <a:ext uri="{FF2B5EF4-FFF2-40B4-BE49-F238E27FC236}">
                <a16:creationId xmlns:a16="http://schemas.microsoft.com/office/drawing/2014/main" id="{49B8BEC7-CC13-CA88-68AB-4456626D7834}"/>
              </a:ext>
            </a:extLst>
          </p:cNvPr>
          <p:cNvGrpSpPr/>
          <p:nvPr/>
        </p:nvGrpSpPr>
        <p:grpSpPr>
          <a:xfrm>
            <a:off x="9173705" y="4548118"/>
            <a:ext cx="1006843" cy="473140"/>
            <a:chOff x="3119688" y="2257040"/>
            <a:chExt cx="974085" cy="491492"/>
          </a:xfrm>
        </p:grpSpPr>
        <p:grpSp>
          <p:nvGrpSpPr>
            <p:cNvPr id="40" name="그룹 16">
              <a:extLst>
                <a:ext uri="{FF2B5EF4-FFF2-40B4-BE49-F238E27FC236}">
                  <a16:creationId xmlns:a16="http://schemas.microsoft.com/office/drawing/2014/main" id="{1DB87B2C-A269-DD69-0951-D1BDF038D634}"/>
                </a:ext>
              </a:extLst>
            </p:cNvPr>
            <p:cNvGrpSpPr/>
            <p:nvPr/>
          </p:nvGrpSpPr>
          <p:grpSpPr>
            <a:xfrm>
              <a:off x="3119688" y="2257040"/>
              <a:ext cx="974085" cy="491492"/>
              <a:chOff x="3119688" y="2257040"/>
              <a:chExt cx="974085" cy="491492"/>
            </a:xfrm>
          </p:grpSpPr>
          <p:sp>
            <p:nvSpPr>
              <p:cNvPr id="42" name="사각형: 둥근 모서리 34">
                <a:extLst>
                  <a:ext uri="{FF2B5EF4-FFF2-40B4-BE49-F238E27FC236}">
                    <a16:creationId xmlns:a16="http://schemas.microsoft.com/office/drawing/2014/main" id="{8654EE90-D2A4-A47B-5ED5-CC5E240EDF9D}"/>
                  </a:ext>
                </a:extLst>
              </p:cNvPr>
              <p:cNvSpPr/>
              <p:nvPr/>
            </p:nvSpPr>
            <p:spPr>
              <a:xfrm>
                <a:off x="3119688" y="2257040"/>
                <a:ext cx="974085" cy="491492"/>
              </a:xfrm>
              <a:prstGeom prst="roundRect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2E2EA22B-3C7F-8514-1F2D-6B7F5E01A30A}"/>
                  </a:ext>
                </a:extLst>
              </p:cNvPr>
              <p:cNvSpPr txBox="1"/>
              <p:nvPr/>
            </p:nvSpPr>
            <p:spPr>
              <a:xfrm>
                <a:off x="3439803" y="2311677"/>
                <a:ext cx="640077" cy="3316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100" dirty="0"/>
                  <a:t>Susp. Scores</a:t>
                </a:r>
                <a:endParaRPr lang="ko-KR" altLang="en-US" sz="1100" dirty="0"/>
              </a:p>
            </p:txBody>
          </p:sp>
        </p:grpSp>
        <p:pic>
          <p:nvPicPr>
            <p:cNvPr id="41" name="그림 33">
              <a:extLst>
                <a:ext uri="{FF2B5EF4-FFF2-40B4-BE49-F238E27FC236}">
                  <a16:creationId xmlns:a16="http://schemas.microsoft.com/office/drawing/2014/main" id="{1323A12D-02D8-B9F7-CA54-B66234F54D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8891" y="2357720"/>
              <a:ext cx="291520" cy="308023"/>
            </a:xfrm>
            <a:prstGeom prst="rect">
              <a:avLst/>
            </a:prstGeom>
          </p:spPr>
        </p:pic>
      </p:grpSp>
      <p:grpSp>
        <p:nvGrpSpPr>
          <p:cNvPr id="44" name="그룹 19">
            <a:extLst>
              <a:ext uri="{FF2B5EF4-FFF2-40B4-BE49-F238E27FC236}">
                <a16:creationId xmlns:a16="http://schemas.microsoft.com/office/drawing/2014/main" id="{325D279C-4367-9D64-0872-C4EC407D2AB9}"/>
              </a:ext>
            </a:extLst>
          </p:cNvPr>
          <p:cNvGrpSpPr/>
          <p:nvPr/>
        </p:nvGrpSpPr>
        <p:grpSpPr>
          <a:xfrm>
            <a:off x="10552337" y="4538755"/>
            <a:ext cx="1083723" cy="482503"/>
            <a:chOff x="3119688" y="2257040"/>
            <a:chExt cx="974085" cy="491492"/>
          </a:xfrm>
        </p:grpSpPr>
        <p:grpSp>
          <p:nvGrpSpPr>
            <p:cNvPr id="45" name="그룹 21">
              <a:extLst>
                <a:ext uri="{FF2B5EF4-FFF2-40B4-BE49-F238E27FC236}">
                  <a16:creationId xmlns:a16="http://schemas.microsoft.com/office/drawing/2014/main" id="{5BC8E3DB-649B-2D7C-8BD5-DDB0ADAAD302}"/>
                </a:ext>
              </a:extLst>
            </p:cNvPr>
            <p:cNvGrpSpPr/>
            <p:nvPr/>
          </p:nvGrpSpPr>
          <p:grpSpPr>
            <a:xfrm>
              <a:off x="3119688" y="2257040"/>
              <a:ext cx="974085" cy="491492"/>
              <a:chOff x="3119688" y="2257040"/>
              <a:chExt cx="974085" cy="491492"/>
            </a:xfrm>
          </p:grpSpPr>
          <p:sp>
            <p:nvSpPr>
              <p:cNvPr id="47" name="사각형: 둥근 모서리 34">
                <a:extLst>
                  <a:ext uri="{FF2B5EF4-FFF2-40B4-BE49-F238E27FC236}">
                    <a16:creationId xmlns:a16="http://schemas.microsoft.com/office/drawing/2014/main" id="{B77B616A-C107-F07B-0236-7611CEA3467B}"/>
                  </a:ext>
                </a:extLst>
              </p:cNvPr>
              <p:cNvSpPr/>
              <p:nvPr/>
            </p:nvSpPr>
            <p:spPr>
              <a:xfrm>
                <a:off x="3119688" y="2257040"/>
                <a:ext cx="974085" cy="491492"/>
              </a:xfrm>
              <a:prstGeom prst="roundRect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4BA72B9-7645-7992-4BEA-EE02F9FBF8A3}"/>
                  </a:ext>
                </a:extLst>
              </p:cNvPr>
              <p:cNvSpPr txBox="1"/>
              <p:nvPr/>
            </p:nvSpPr>
            <p:spPr>
              <a:xfrm>
                <a:off x="3441749" y="2390290"/>
                <a:ext cx="640077" cy="2013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100" dirty="0"/>
                  <a:t>FL Rank</a:t>
                </a:r>
                <a:endParaRPr lang="ko-KR" altLang="en-US" sz="1100" dirty="0"/>
              </a:p>
            </p:txBody>
          </p:sp>
        </p:grpSp>
        <p:pic>
          <p:nvPicPr>
            <p:cNvPr id="46" name="그림 33">
              <a:extLst>
                <a:ext uri="{FF2B5EF4-FFF2-40B4-BE49-F238E27FC236}">
                  <a16:creationId xmlns:a16="http://schemas.microsoft.com/office/drawing/2014/main" id="{B3782129-3E65-5D67-5A97-44C6416573A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8891" y="2357720"/>
              <a:ext cx="291520" cy="308023"/>
            </a:xfrm>
            <a:prstGeom prst="rect">
              <a:avLst/>
            </a:prstGeom>
          </p:spPr>
        </p:pic>
      </p:grpSp>
      <p:sp>
        <p:nvSpPr>
          <p:cNvPr id="49" name="사각형: 둥근 모서리 24">
            <a:extLst>
              <a:ext uri="{FF2B5EF4-FFF2-40B4-BE49-F238E27FC236}">
                <a16:creationId xmlns:a16="http://schemas.microsoft.com/office/drawing/2014/main" id="{26228109-2F73-E2E7-DE14-ABE9979BF5A5}"/>
              </a:ext>
            </a:extLst>
          </p:cNvPr>
          <p:cNvSpPr/>
          <p:nvPr/>
        </p:nvSpPr>
        <p:spPr>
          <a:xfrm>
            <a:off x="3191170" y="4395417"/>
            <a:ext cx="1722355" cy="795764"/>
          </a:xfrm>
          <a:prstGeom prst="round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/>
              <a:t>MBFL-based</a:t>
            </a:r>
            <a:br>
              <a:rPr lang="en-US" altLang="ko-KR" sz="1400" dirty="0"/>
            </a:br>
            <a:r>
              <a:rPr lang="en-US" altLang="ko-KR" sz="1400" dirty="0"/>
              <a:t>DLFL Dataset Construction Tool</a:t>
            </a:r>
            <a:endParaRPr lang="ko-KR" altLang="en-US" sz="1400" dirty="0"/>
          </a:p>
        </p:txBody>
      </p:sp>
      <p:sp>
        <p:nvSpPr>
          <p:cNvPr id="50" name="사각형: 둥근 모서리 25">
            <a:extLst>
              <a:ext uri="{FF2B5EF4-FFF2-40B4-BE49-F238E27FC236}">
                <a16:creationId xmlns:a16="http://schemas.microsoft.com/office/drawing/2014/main" id="{E2AB5318-56BA-6C67-7C00-547F4E2CFC63}"/>
              </a:ext>
            </a:extLst>
          </p:cNvPr>
          <p:cNvSpPr/>
          <p:nvPr/>
        </p:nvSpPr>
        <p:spPr>
          <a:xfrm>
            <a:off x="653577" y="4285431"/>
            <a:ext cx="1722355" cy="103208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>
                <a:solidFill>
                  <a:schemeClr val="tx1"/>
                </a:solidFill>
              </a:rPr>
              <a:t>libxml2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chemeClr val="tx1"/>
                </a:solidFill>
              </a:rPr>
              <a:t>#codeFiles: 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chemeClr val="tx1"/>
                </a:solidFill>
              </a:rPr>
              <a:t>#lines: 152.7K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400" dirty="0">
                <a:solidFill>
                  <a:schemeClr val="tx1"/>
                </a:solidFill>
              </a:rPr>
              <a:t>#TCs: 100</a:t>
            </a:r>
          </a:p>
        </p:txBody>
      </p:sp>
      <p:cxnSp>
        <p:nvCxnSpPr>
          <p:cNvPr id="51" name="직선 화살표 연결선 26">
            <a:extLst>
              <a:ext uri="{FF2B5EF4-FFF2-40B4-BE49-F238E27FC236}">
                <a16:creationId xmlns:a16="http://schemas.microsoft.com/office/drawing/2014/main" id="{BD5C04AC-CD03-7EF7-58BF-BDFB84E6EA9C}"/>
              </a:ext>
            </a:extLst>
          </p:cNvPr>
          <p:cNvCxnSpPr>
            <a:cxnSpLocks/>
            <a:stCxn id="50" idx="3"/>
            <a:endCxn id="49" idx="1"/>
          </p:cNvCxnSpPr>
          <p:nvPr/>
        </p:nvCxnSpPr>
        <p:spPr>
          <a:xfrm flipV="1">
            <a:off x="2375932" y="4793299"/>
            <a:ext cx="815238" cy="81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직선 화살표 연결선 28">
            <a:extLst>
              <a:ext uri="{FF2B5EF4-FFF2-40B4-BE49-F238E27FC236}">
                <a16:creationId xmlns:a16="http://schemas.microsoft.com/office/drawing/2014/main" id="{FA647532-6E47-A040-4CEC-40957468ADA6}"/>
              </a:ext>
            </a:extLst>
          </p:cNvPr>
          <p:cNvCxnSpPr>
            <a:cxnSpLocks/>
            <a:stCxn id="49" idx="3"/>
            <a:endCxn id="37" idx="1"/>
          </p:cNvCxnSpPr>
          <p:nvPr/>
        </p:nvCxnSpPr>
        <p:spPr>
          <a:xfrm flipV="1">
            <a:off x="4913525" y="4791580"/>
            <a:ext cx="815238" cy="17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EB2A18C-5ABE-3C0B-F079-42981AA55418}"/>
              </a:ext>
            </a:extLst>
          </p:cNvPr>
          <p:cNvSpPr/>
          <p:nvPr/>
        </p:nvSpPr>
        <p:spPr>
          <a:xfrm>
            <a:off x="705852" y="1527350"/>
            <a:ext cx="10828421" cy="1962542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By systematically optimizing MBFL-based DLFL dataset construction and introducing Stack Trace Relevance, (on faults within defects4j) it is possible to …</a:t>
            </a:r>
          </a:p>
          <a:p>
            <a:r>
              <a:rPr lang="en-US" dirty="0">
                <a:solidFill>
                  <a:schemeClr val="tx1"/>
                </a:solidFill>
              </a:rPr>
              <a:t>    ❶ </a:t>
            </a:r>
            <a:r>
              <a:rPr lang="en-US" b="1" dirty="0">
                <a:solidFill>
                  <a:schemeClr val="tx1"/>
                </a:solidFill>
              </a:rPr>
              <a:t>reduce dataset construction time </a:t>
            </a:r>
            <a:r>
              <a:rPr lang="en-US" dirty="0">
                <a:solidFill>
                  <a:schemeClr val="tx1"/>
                </a:solidFill>
              </a:rPr>
              <a:t>by </a:t>
            </a:r>
            <a:r>
              <a:rPr lang="en-US" dirty="0">
                <a:solidFill>
                  <a:srgbClr val="0000FF"/>
                </a:solidFill>
              </a:rPr>
              <a:t>74.6%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while maintaining accuracy equivalence,</a:t>
            </a:r>
          </a:p>
          <a:p>
            <a:r>
              <a:rPr lang="en-US" dirty="0">
                <a:solidFill>
                  <a:schemeClr val="tx1"/>
                </a:solidFill>
              </a:rPr>
              <a:t>    ❷ </a:t>
            </a:r>
            <a:r>
              <a:rPr lang="en-US" b="1" dirty="0">
                <a:solidFill>
                  <a:schemeClr val="tx1"/>
                </a:solidFill>
              </a:rPr>
              <a:t>improve fault localization accuracy </a:t>
            </a:r>
            <a:r>
              <a:rPr lang="en-US" dirty="0">
                <a:solidFill>
                  <a:schemeClr val="tx1"/>
                </a:solidFill>
              </a:rPr>
              <a:t>by </a:t>
            </a:r>
            <a:r>
              <a:rPr lang="en-US" dirty="0">
                <a:solidFill>
                  <a:srgbClr val="0000FF"/>
                </a:solidFill>
              </a:rPr>
              <a:t>+6.8~11.0% </a:t>
            </a:r>
            <a:r>
              <a:rPr lang="en-US" dirty="0">
                <a:solidFill>
                  <a:schemeClr val="tx1"/>
                </a:solidFill>
              </a:rPr>
              <a:t>with negligible overhead.</a:t>
            </a:r>
          </a:p>
          <a:p>
            <a:r>
              <a:rPr lang="en-US" dirty="0">
                <a:solidFill>
                  <a:schemeClr val="tx1"/>
                </a:solidFill>
              </a:rPr>
              <a:t>❸ When </a:t>
            </a:r>
            <a:r>
              <a:rPr lang="en-US" b="1" dirty="0">
                <a:solidFill>
                  <a:schemeClr val="tx1"/>
                </a:solidFill>
              </a:rPr>
              <a:t>applied to military defense SW</a:t>
            </a:r>
            <a:r>
              <a:rPr lang="en-US" dirty="0">
                <a:solidFill>
                  <a:schemeClr val="tx1"/>
                </a:solidFill>
              </a:rPr>
              <a:t>, the technique localized faults with </a:t>
            </a:r>
            <a:r>
              <a:rPr lang="en-US" b="1" dirty="0">
                <a:solidFill>
                  <a:schemeClr val="tx1"/>
                </a:solidFill>
              </a:rPr>
              <a:t>high accuracy (top-5 </a:t>
            </a:r>
            <a:r>
              <a:rPr lang="en-US" b="1" dirty="0">
                <a:solidFill>
                  <a:srgbClr val="0000FF"/>
                </a:solidFill>
              </a:rPr>
              <a:t>85%</a:t>
            </a:r>
            <a:r>
              <a:rPr lang="en-US" b="1" dirty="0">
                <a:solidFill>
                  <a:schemeClr val="tx1"/>
                </a:solidFill>
              </a:rPr>
              <a:t>)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     </a:t>
            </a:r>
            <a:r>
              <a:rPr lang="en-US" dirty="0">
                <a:solidFill>
                  <a:schemeClr val="tx1"/>
                </a:solidFill>
              </a:rPr>
              <a:t>(on 6 C/C++ systems from LIGNex1 (total 60KLoC))</a:t>
            </a:r>
            <a:r>
              <a:rPr lang="en-US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C5EDAF14-AEDE-7F71-A5B0-74D7EC702D8F}"/>
              </a:ext>
            </a:extLst>
          </p:cNvPr>
          <p:cNvSpPr/>
          <p:nvPr/>
        </p:nvSpPr>
        <p:spPr>
          <a:xfrm>
            <a:off x="2879386" y="4257293"/>
            <a:ext cx="4046643" cy="1032081"/>
          </a:xfrm>
          <a:prstGeom prst="round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69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4729A-4ED0-498B-F727-145C42FF4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66811-3B02-110E-D366-1134AA87B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Dataset overview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8B325-DE1A-6AA7-01B2-D43CCF31FF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D3100-85FC-4C54-1DAA-3F87BCC4B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FB6C8-0BC1-486C-A17A-0A0FED9858BB}" type="datetime1">
              <a:rPr lang="ko-KR" altLang="en-US" smtClean="0"/>
              <a:t>2026-01-29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1D2451-3B69-AEC5-92CD-C2FB7992D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6ECA-BEC3-4FA8-9EBD-211BB709D4F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588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9897</TotalTime>
  <Words>7156</Words>
  <Application>Microsoft Office PowerPoint</Application>
  <PresentationFormat>Widescreen</PresentationFormat>
  <Paragraphs>1560</Paragraphs>
  <Slides>34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CMR10</vt:lpstr>
      <vt:lpstr>微软雅黑</vt:lpstr>
      <vt:lpstr>맑은 고딕</vt:lpstr>
      <vt:lpstr>Aptos</vt:lpstr>
      <vt:lpstr>Aptos Display</vt:lpstr>
      <vt:lpstr>Arial</vt:lpstr>
      <vt:lpstr>Calibri</vt:lpstr>
      <vt:lpstr>Cambria Math</vt:lpstr>
      <vt:lpstr>Wingdings</vt:lpstr>
      <vt:lpstr>Office Theme</vt:lpstr>
      <vt:lpstr>Systematic Dataset Construction for Deep Learning-Based Fault Localization (DLFL) with Mutation-Based Fault Localization(MBFL) Features</vt:lpstr>
      <vt:lpstr>Systematic Dataset Construction for Deep Learning-Based Fault Localization (DLFL) with Mutation-Based Fault Localization(MBFL) Features</vt:lpstr>
      <vt:lpstr>Mutation-Based Fault Localization (MBFL)</vt:lpstr>
      <vt:lpstr>Mutation-Based Fault Localization (MBFL)</vt:lpstr>
      <vt:lpstr>Mutation-Based Fault Localization (MBFL)</vt:lpstr>
      <vt:lpstr>MBFL-Based Deep Learning-Based Fault Localization (DLFL)</vt:lpstr>
      <vt:lpstr>Existing Research</vt:lpstr>
      <vt:lpstr>Thesis Statement</vt:lpstr>
      <vt:lpstr>Dataset overview </vt:lpstr>
      <vt:lpstr>DLFL Dataset overview</vt:lpstr>
      <vt:lpstr>DLFL model overview</vt:lpstr>
      <vt:lpstr>Approach</vt:lpstr>
      <vt:lpstr>MBFL-based DLFL Dataset Construction Process</vt:lpstr>
      <vt:lpstr>1. Reducing construction time by optimizing MBFL feature extraction</vt:lpstr>
      <vt:lpstr>2. Introduce a new feature: Stack Trace (ST) Relevance Feature</vt:lpstr>
      <vt:lpstr>2. Introduce a new feature: Stack Trace (ST) Relevance Feature</vt:lpstr>
      <vt:lpstr>2. Introduce a new feature: Stack Trace (ST) Relevance Feature</vt:lpstr>
      <vt:lpstr>2. Introduce a new feature: Stack Trace (ST) Relevance Feature</vt:lpstr>
      <vt:lpstr>2. Introduce a new feature: Stack Trace (ST) Relevance Feature</vt:lpstr>
      <vt:lpstr>Exploratory Study</vt:lpstr>
      <vt:lpstr>Research Questions</vt:lpstr>
      <vt:lpstr>Exploratory Study Subjects</vt:lpstr>
      <vt:lpstr>Evaluation Metrics</vt:lpstr>
      <vt:lpstr>RQ1: Target Line Selection Ratio</vt:lpstr>
      <vt:lpstr>RQ2: Mutant Count Per Line</vt:lpstr>
      <vt:lpstr>RQ3: Stack Trace Relevance Feature</vt:lpstr>
      <vt:lpstr>Application to Military Defense SW</vt:lpstr>
      <vt:lpstr>Collaboration with LIGNex1</vt:lpstr>
      <vt:lpstr>Military Defense SW</vt:lpstr>
      <vt:lpstr>LIGNex1: Application to military defense SW</vt:lpstr>
      <vt:lpstr>LIGNex1: Integration to DLFL system</vt:lpstr>
      <vt:lpstr>LIGNex1: Positive Feedback</vt:lpstr>
      <vt:lpstr>Conclusion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희찬 양</dc:creator>
  <cp:lastModifiedBy>희찬 양</cp:lastModifiedBy>
  <cp:revision>8</cp:revision>
  <cp:lastPrinted>2025-12-08T00:47:03Z</cp:lastPrinted>
  <dcterms:created xsi:type="dcterms:W3CDTF">2025-11-05T03:06:23Z</dcterms:created>
  <dcterms:modified xsi:type="dcterms:W3CDTF">2026-01-29T08:09:20Z</dcterms:modified>
</cp:coreProperties>
</file>